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3"/>
  </p:notesMasterIdLst>
  <p:sldIdLst>
    <p:sldId id="256" r:id="rId2"/>
  </p:sldIdLst>
  <p:sldSz cx="51206400" cy="51206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128" userDrawn="1">
          <p15:clr>
            <a:srgbClr val="A4A3A4"/>
          </p15:clr>
        </p15:guide>
        <p15:guide id="2" pos="8036" userDrawn="1">
          <p15:clr>
            <a:srgbClr val="A4A3A4"/>
          </p15:clr>
        </p15:guide>
        <p15:guide id="3" pos="2430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rry Skidmore" initials="HS" lastIdx="1" clrIdx="0">
    <p:extLst>
      <p:ext uri="{19B8F6BF-5375-455C-9EA6-DF929625EA0E}">
        <p15:presenceInfo xmlns:p15="http://schemas.microsoft.com/office/powerpoint/2012/main" userId="b7a22eebffee41f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17" d="100"/>
          <a:sy n="17" d="100"/>
        </p:scale>
        <p:origin x="29" y="-1709"/>
      </p:cViewPr>
      <p:guideLst>
        <p:guide orient="horz" pos="16128"/>
        <p:guide pos="8036"/>
        <p:guide pos="24304"/>
      </p:guideLst>
    </p:cSldViewPr>
  </p:slideViewPr>
  <p:notesTextViewPr>
    <p:cViewPr>
      <p:scale>
        <a:sx n="1" d="1"/>
        <a:sy n="1" d="1"/>
      </p:scale>
      <p:origin x="0" y="-139"/>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3.1969396852222415E-2"/>
          <c:y val="1.0083750183119218E-2"/>
          <c:w val="0.95747062551497431"/>
          <c:h val="0.88927928934189482"/>
        </c:manualLayout>
      </c:layout>
      <c:barChart>
        <c:barDir val="col"/>
        <c:grouping val="clustered"/>
        <c:varyColors val="0"/>
        <c:ser>
          <c:idx val="0"/>
          <c:order val="0"/>
          <c:tx>
            <c:strRef>
              <c:f>Sheet1!$B$1</c:f>
              <c:strCache>
                <c:ptCount val="1"/>
                <c:pt idx="0">
                  <c:v>Dhawan</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Sheet1!$A$2:$A$5</c:f>
              <c:strCache>
                <c:ptCount val="3"/>
                <c:pt idx="0">
                  <c:v>Dhawan</c:v>
                </c:pt>
                <c:pt idx="1">
                  <c:v>Raw Retro</c:v>
                </c:pt>
                <c:pt idx="2">
                  <c:v>Raw Self</c:v>
                </c:pt>
              </c:strCache>
            </c:strRef>
          </c:cat>
          <c:val>
            <c:numRef>
              <c:f>Sheet1!$B$2:$B$5</c:f>
              <c:numCache>
                <c:formatCode>General</c:formatCode>
                <c:ptCount val="4"/>
                <c:pt idx="0" formatCode="0.00%">
                  <c:v>3.5000000000000001E-3</c:v>
                </c:pt>
                <c:pt idx="1">
                  <c:v>0</c:v>
                </c:pt>
              </c:numCache>
            </c:numRef>
          </c:val>
          <c:extLst>
            <c:ext xmlns:c16="http://schemas.microsoft.com/office/drawing/2014/chart" uri="{C3380CC4-5D6E-409C-BE32-E72D297353CC}">
              <c16:uniqueId val="{00000000-7446-495D-8B08-E20E292D3F7F}"/>
            </c:ext>
          </c:extLst>
        </c:ser>
        <c:ser>
          <c:idx val="1"/>
          <c:order val="1"/>
          <c:tx>
            <c:strRef>
              <c:f>Sheet1!$C$1</c:f>
              <c:strCache>
                <c:ptCount val="1"/>
                <c:pt idx="0">
                  <c:v>Raw Retro</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Sheet1!$A$2:$A$5</c:f>
              <c:strCache>
                <c:ptCount val="3"/>
                <c:pt idx="0">
                  <c:v>Dhawan</c:v>
                </c:pt>
                <c:pt idx="1">
                  <c:v>Raw Retro</c:v>
                </c:pt>
                <c:pt idx="2">
                  <c:v>Raw Self</c:v>
                </c:pt>
              </c:strCache>
            </c:strRef>
          </c:cat>
          <c:val>
            <c:numRef>
              <c:f>Sheet1!$C$2:$C$5</c:f>
              <c:numCache>
                <c:formatCode>General</c:formatCode>
                <c:ptCount val="4"/>
                <c:pt idx="0" formatCode="0.00%">
                  <c:v>7.4999999999999997E-3</c:v>
                </c:pt>
                <c:pt idx="1">
                  <c:v>2E-3</c:v>
                </c:pt>
              </c:numCache>
            </c:numRef>
          </c:val>
          <c:extLst>
            <c:ext xmlns:c16="http://schemas.microsoft.com/office/drawing/2014/chart" uri="{C3380CC4-5D6E-409C-BE32-E72D297353CC}">
              <c16:uniqueId val="{00000001-7446-495D-8B08-E20E292D3F7F}"/>
            </c:ext>
          </c:extLst>
        </c:ser>
        <c:ser>
          <c:idx val="2"/>
          <c:order val="2"/>
          <c:tx>
            <c:strRef>
              <c:f>Sheet1!$D$1</c:f>
              <c:strCache>
                <c:ptCount val="1"/>
                <c:pt idx="0">
                  <c:v>Raw Self</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Pt>
            <c:idx val="1"/>
            <c:invertIfNegative val="0"/>
            <c:bubble3D val="0"/>
            <c:spPr>
              <a:solidFill>
                <a:schemeClr val="accent2"/>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4-7446-495D-8B08-E20E292D3F7F}"/>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Sheet1!$A$2:$A$5</c:f>
              <c:strCache>
                <c:ptCount val="3"/>
                <c:pt idx="0">
                  <c:v>Dhawan</c:v>
                </c:pt>
                <c:pt idx="1">
                  <c:v>Raw Retro</c:v>
                </c:pt>
                <c:pt idx="2">
                  <c:v>Raw Self</c:v>
                </c:pt>
              </c:strCache>
            </c:strRef>
          </c:cat>
          <c:val>
            <c:numRef>
              <c:f>Sheet1!$D$2:$D$5</c:f>
              <c:numCache>
                <c:formatCode>General</c:formatCode>
                <c:ptCount val="4"/>
                <c:pt idx="1">
                  <c:v>7.4999999999999997E-2</c:v>
                </c:pt>
                <c:pt idx="2" formatCode="0.00%">
                  <c:v>0.1</c:v>
                </c:pt>
              </c:numCache>
            </c:numRef>
          </c:val>
          <c:extLst>
            <c:ext xmlns:c16="http://schemas.microsoft.com/office/drawing/2014/chart" uri="{C3380CC4-5D6E-409C-BE32-E72D297353CC}">
              <c16:uniqueId val="{00000002-7446-495D-8B08-E20E292D3F7F}"/>
            </c:ext>
          </c:extLst>
        </c:ser>
        <c:dLbls>
          <c:dLblPos val="outEnd"/>
          <c:showLegendKey val="0"/>
          <c:showVal val="1"/>
          <c:showCatName val="0"/>
          <c:showSerName val="0"/>
          <c:showPercent val="0"/>
          <c:showBubbleSize val="0"/>
        </c:dLbls>
        <c:gapWidth val="100"/>
        <c:overlap val="-24"/>
        <c:axId val="334304072"/>
        <c:axId val="334305384"/>
      </c:barChart>
      <c:catAx>
        <c:axId val="33430407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334305384"/>
        <c:crosses val="autoZero"/>
        <c:auto val="1"/>
        <c:lblAlgn val="ctr"/>
        <c:lblOffset val="100"/>
        <c:noMultiLvlLbl val="0"/>
      </c:catAx>
      <c:valAx>
        <c:axId val="334305384"/>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3343040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media/image1.jp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5A96D8-6242-40FE-80BE-E9D7EA2DDB88}" type="datetimeFigureOut">
              <a:rPr lang="en-US" smtClean="0"/>
              <a:t>9/29/2021</a:t>
            </a:fld>
            <a:endParaRPr lang="en-US"/>
          </a:p>
        </p:txBody>
      </p:sp>
      <p:sp>
        <p:nvSpPr>
          <p:cNvPr id="4" name="Slide Image Placeholder 3"/>
          <p:cNvSpPr>
            <a:spLocks noGrp="1" noRot="1" noChangeAspect="1"/>
          </p:cNvSpPr>
          <p:nvPr>
            <p:ph type="sldImg" idx="2"/>
          </p:nvPr>
        </p:nvSpPr>
        <p:spPr>
          <a:xfrm>
            <a:off x="1885950" y="1143000"/>
            <a:ext cx="3086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CCA480-D245-4635-95F3-67F16FDCB6FB}" type="slidenum">
              <a:rPr lang="en-US" smtClean="0"/>
              <a:t>‹#›</a:t>
            </a:fld>
            <a:endParaRPr lang="en-US"/>
          </a:p>
        </p:txBody>
      </p:sp>
    </p:spTree>
    <p:extLst>
      <p:ext uri="{BB962C8B-B14F-4D97-AF65-F5344CB8AC3E}">
        <p14:creationId xmlns:p14="http://schemas.microsoft.com/office/powerpoint/2010/main" val="1660690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Poster that was presented for a project on Human Error in Anesthesiology.  It explained the state of how modeling and simulation is currently used in training for Anesthesiology to lower human error. It further goes on to describe the type of human errrors that occur and how future directions in nano technology may lower them. Future use of simulation in EMDR therapy  may also help </a:t>
            </a:r>
            <a:r>
              <a:rPr lang="en-US" dirty="0" err="1"/>
              <a:t>decerase</a:t>
            </a:r>
            <a:r>
              <a:rPr lang="en-US" dirty="0"/>
              <a:t> mental illness that may occur from the errors that </a:t>
            </a:r>
            <a:r>
              <a:rPr lang="en-US"/>
              <a:t>may develop. </a:t>
            </a:r>
            <a:endParaRPr lang="en-US" dirty="0"/>
          </a:p>
        </p:txBody>
      </p:sp>
      <p:sp>
        <p:nvSpPr>
          <p:cNvPr id="4" name="Slide Number Placeholder 3"/>
          <p:cNvSpPr>
            <a:spLocks noGrp="1"/>
          </p:cNvSpPr>
          <p:nvPr>
            <p:ph type="sldNum" sz="quarter" idx="5"/>
          </p:nvPr>
        </p:nvSpPr>
        <p:spPr/>
        <p:txBody>
          <a:bodyPr/>
          <a:lstStyle/>
          <a:p>
            <a:fld id="{2FCCA480-D245-4635-95F3-67F16FDCB6FB}" type="slidenum">
              <a:rPr lang="en-US" smtClean="0"/>
              <a:t>1</a:t>
            </a:fld>
            <a:endParaRPr lang="en-US"/>
          </a:p>
        </p:txBody>
      </p:sp>
    </p:spTree>
    <p:extLst>
      <p:ext uri="{BB962C8B-B14F-4D97-AF65-F5344CB8AC3E}">
        <p14:creationId xmlns:p14="http://schemas.microsoft.com/office/powerpoint/2010/main" val="35535549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480" y="8380311"/>
            <a:ext cx="43525440" cy="17827413"/>
          </a:xfrm>
        </p:spPr>
        <p:txBody>
          <a:bodyPr anchor="b"/>
          <a:lstStyle>
            <a:lvl1pPr algn="ctr">
              <a:defRPr sz="33600"/>
            </a:lvl1pPr>
          </a:lstStyle>
          <a:p>
            <a:r>
              <a:rPr lang="en-US"/>
              <a:t>Click to edit Master title style</a:t>
            </a:r>
            <a:endParaRPr lang="en-US" dirty="0"/>
          </a:p>
        </p:txBody>
      </p:sp>
      <p:sp>
        <p:nvSpPr>
          <p:cNvPr id="3" name="Subtitle 2"/>
          <p:cNvSpPr>
            <a:spLocks noGrp="1"/>
          </p:cNvSpPr>
          <p:nvPr>
            <p:ph type="subTitle" idx="1"/>
          </p:nvPr>
        </p:nvSpPr>
        <p:spPr>
          <a:xfrm>
            <a:off x="6400800" y="26895217"/>
            <a:ext cx="38404800" cy="12363023"/>
          </a:xfrm>
        </p:spPr>
        <p:txBody>
          <a:bodyPr/>
          <a:lstStyle>
            <a:lvl1pPr marL="0" indent="0" algn="ctr">
              <a:buNone/>
              <a:defRPr sz="13440"/>
            </a:lvl1pPr>
            <a:lvl2pPr marL="2560320" indent="0" algn="ctr">
              <a:buNone/>
              <a:defRPr sz="11200"/>
            </a:lvl2pPr>
            <a:lvl3pPr marL="5120640" indent="0" algn="ctr">
              <a:buNone/>
              <a:defRPr sz="10080"/>
            </a:lvl3pPr>
            <a:lvl4pPr marL="7680960" indent="0" algn="ctr">
              <a:buNone/>
              <a:defRPr sz="8960"/>
            </a:lvl4pPr>
            <a:lvl5pPr marL="10241280" indent="0" algn="ctr">
              <a:buNone/>
              <a:defRPr sz="8960"/>
            </a:lvl5pPr>
            <a:lvl6pPr marL="12801600" indent="0" algn="ctr">
              <a:buNone/>
              <a:defRPr sz="8960"/>
            </a:lvl6pPr>
            <a:lvl7pPr marL="15361920" indent="0" algn="ctr">
              <a:buNone/>
              <a:defRPr sz="8960"/>
            </a:lvl7pPr>
            <a:lvl8pPr marL="17922240" indent="0" algn="ctr">
              <a:buNone/>
              <a:defRPr sz="8960"/>
            </a:lvl8pPr>
            <a:lvl9pPr marL="20482560" indent="0" algn="ctr">
              <a:buNone/>
              <a:defRPr sz="89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F9AEA13-CA2B-4CD4-B9BC-DD794B93ED1B}" type="datetimeFigureOut">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CA317B-CF35-49EB-B28F-33EC642CDE02}" type="slidenum">
              <a:rPr lang="en-US" smtClean="0"/>
              <a:t>‹#›</a:t>
            </a:fld>
            <a:endParaRPr lang="en-US"/>
          </a:p>
        </p:txBody>
      </p:sp>
    </p:spTree>
    <p:extLst>
      <p:ext uri="{BB962C8B-B14F-4D97-AF65-F5344CB8AC3E}">
        <p14:creationId xmlns:p14="http://schemas.microsoft.com/office/powerpoint/2010/main" val="27225780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9AEA13-CA2B-4CD4-B9BC-DD794B93ED1B}" type="datetimeFigureOut">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CA317B-CF35-49EB-B28F-33EC642CDE02}" type="slidenum">
              <a:rPr lang="en-US" smtClean="0"/>
              <a:t>‹#›</a:t>
            </a:fld>
            <a:endParaRPr lang="en-US"/>
          </a:p>
        </p:txBody>
      </p:sp>
    </p:spTree>
    <p:extLst>
      <p:ext uri="{BB962C8B-B14F-4D97-AF65-F5344CB8AC3E}">
        <p14:creationId xmlns:p14="http://schemas.microsoft.com/office/powerpoint/2010/main" val="25297536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3" y="2726267"/>
            <a:ext cx="11041380" cy="433950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520443" y="2726267"/>
            <a:ext cx="32484060" cy="4339505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9AEA13-CA2B-4CD4-B9BC-DD794B93ED1B}" type="datetimeFigureOut">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CA317B-CF35-49EB-B28F-33EC642CDE02}" type="slidenum">
              <a:rPr lang="en-US" smtClean="0"/>
              <a:t>‹#›</a:t>
            </a:fld>
            <a:endParaRPr lang="en-US"/>
          </a:p>
        </p:txBody>
      </p:sp>
    </p:spTree>
    <p:extLst>
      <p:ext uri="{BB962C8B-B14F-4D97-AF65-F5344CB8AC3E}">
        <p14:creationId xmlns:p14="http://schemas.microsoft.com/office/powerpoint/2010/main" val="4189565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9AEA13-CA2B-4CD4-B9BC-DD794B93ED1B}" type="datetimeFigureOut">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CA317B-CF35-49EB-B28F-33EC642CDE02}" type="slidenum">
              <a:rPr lang="en-US" smtClean="0"/>
              <a:t>‹#›</a:t>
            </a:fld>
            <a:endParaRPr lang="en-US"/>
          </a:p>
        </p:txBody>
      </p:sp>
    </p:spTree>
    <p:extLst>
      <p:ext uri="{BB962C8B-B14F-4D97-AF65-F5344CB8AC3E}">
        <p14:creationId xmlns:p14="http://schemas.microsoft.com/office/powerpoint/2010/main" val="3201551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3" y="12766055"/>
            <a:ext cx="44165520" cy="21300436"/>
          </a:xfrm>
        </p:spPr>
        <p:txBody>
          <a:bodyPr anchor="b"/>
          <a:lstStyle>
            <a:lvl1pPr>
              <a:defRPr sz="33600"/>
            </a:lvl1pPr>
          </a:lstStyle>
          <a:p>
            <a:r>
              <a:rPr lang="en-US"/>
              <a:t>Click to edit Master title style</a:t>
            </a:r>
            <a:endParaRPr lang="en-US" dirty="0"/>
          </a:p>
        </p:txBody>
      </p:sp>
      <p:sp>
        <p:nvSpPr>
          <p:cNvPr id="3" name="Text Placeholder 2"/>
          <p:cNvSpPr>
            <a:spLocks noGrp="1"/>
          </p:cNvSpPr>
          <p:nvPr>
            <p:ph type="body" idx="1"/>
          </p:nvPr>
        </p:nvSpPr>
        <p:spPr>
          <a:xfrm>
            <a:off x="3493773" y="34268002"/>
            <a:ext cx="44165520" cy="11201396"/>
          </a:xfrm>
        </p:spPr>
        <p:txBody>
          <a:bodyPr/>
          <a:lstStyle>
            <a:lvl1pPr marL="0" indent="0">
              <a:buNone/>
              <a:defRPr sz="13440">
                <a:solidFill>
                  <a:schemeClr val="tx1"/>
                </a:solidFill>
              </a:defRPr>
            </a:lvl1pPr>
            <a:lvl2pPr marL="2560320" indent="0">
              <a:buNone/>
              <a:defRPr sz="11200">
                <a:solidFill>
                  <a:schemeClr val="tx1">
                    <a:tint val="75000"/>
                  </a:schemeClr>
                </a:solidFill>
              </a:defRPr>
            </a:lvl2pPr>
            <a:lvl3pPr marL="5120640" indent="0">
              <a:buNone/>
              <a:defRPr sz="10080">
                <a:solidFill>
                  <a:schemeClr val="tx1">
                    <a:tint val="75000"/>
                  </a:schemeClr>
                </a:solidFill>
              </a:defRPr>
            </a:lvl3pPr>
            <a:lvl4pPr marL="7680960" indent="0">
              <a:buNone/>
              <a:defRPr sz="8960">
                <a:solidFill>
                  <a:schemeClr val="tx1">
                    <a:tint val="75000"/>
                  </a:schemeClr>
                </a:solidFill>
              </a:defRPr>
            </a:lvl4pPr>
            <a:lvl5pPr marL="10241280" indent="0">
              <a:buNone/>
              <a:defRPr sz="8960">
                <a:solidFill>
                  <a:schemeClr val="tx1">
                    <a:tint val="75000"/>
                  </a:schemeClr>
                </a:solidFill>
              </a:defRPr>
            </a:lvl5pPr>
            <a:lvl6pPr marL="12801600" indent="0">
              <a:buNone/>
              <a:defRPr sz="8960">
                <a:solidFill>
                  <a:schemeClr val="tx1">
                    <a:tint val="75000"/>
                  </a:schemeClr>
                </a:solidFill>
              </a:defRPr>
            </a:lvl6pPr>
            <a:lvl7pPr marL="15361920" indent="0">
              <a:buNone/>
              <a:defRPr sz="8960">
                <a:solidFill>
                  <a:schemeClr val="tx1">
                    <a:tint val="75000"/>
                  </a:schemeClr>
                </a:solidFill>
              </a:defRPr>
            </a:lvl7pPr>
            <a:lvl8pPr marL="17922240" indent="0">
              <a:buNone/>
              <a:defRPr sz="8960">
                <a:solidFill>
                  <a:schemeClr val="tx1">
                    <a:tint val="75000"/>
                  </a:schemeClr>
                </a:solidFill>
              </a:defRPr>
            </a:lvl8pPr>
            <a:lvl9pPr marL="20482560" indent="0">
              <a:buNone/>
              <a:defRPr sz="89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F9AEA13-CA2B-4CD4-B9BC-DD794B93ED1B}" type="datetimeFigureOut">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CA317B-CF35-49EB-B28F-33EC642CDE02}" type="slidenum">
              <a:rPr lang="en-US" smtClean="0"/>
              <a:t>‹#›</a:t>
            </a:fld>
            <a:endParaRPr lang="en-US"/>
          </a:p>
        </p:txBody>
      </p:sp>
    </p:spTree>
    <p:extLst>
      <p:ext uri="{BB962C8B-B14F-4D97-AF65-F5344CB8AC3E}">
        <p14:creationId xmlns:p14="http://schemas.microsoft.com/office/powerpoint/2010/main" val="2490642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520440" y="13631334"/>
            <a:ext cx="2176272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5923240" y="13631334"/>
            <a:ext cx="2176272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F9AEA13-CA2B-4CD4-B9BC-DD794B93ED1B}" type="datetimeFigureOut">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CA317B-CF35-49EB-B28F-33EC642CDE02}" type="slidenum">
              <a:rPr lang="en-US" smtClean="0"/>
              <a:t>‹#›</a:t>
            </a:fld>
            <a:endParaRPr lang="en-US"/>
          </a:p>
        </p:txBody>
      </p:sp>
    </p:spTree>
    <p:extLst>
      <p:ext uri="{BB962C8B-B14F-4D97-AF65-F5344CB8AC3E}">
        <p14:creationId xmlns:p14="http://schemas.microsoft.com/office/powerpoint/2010/main" val="3830687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2726278"/>
            <a:ext cx="44165520" cy="98975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3527115" y="12552684"/>
            <a:ext cx="21662704" cy="6151876"/>
          </a:xfrm>
        </p:spPr>
        <p:txBody>
          <a:bodyPr anchor="b"/>
          <a:lstStyle>
            <a:lvl1pPr marL="0" indent="0">
              <a:buNone/>
              <a:defRPr sz="13440" b="1"/>
            </a:lvl1pPr>
            <a:lvl2pPr marL="2560320" indent="0">
              <a:buNone/>
              <a:defRPr sz="11200" b="1"/>
            </a:lvl2pPr>
            <a:lvl3pPr marL="5120640" indent="0">
              <a:buNone/>
              <a:defRPr sz="10080" b="1"/>
            </a:lvl3pPr>
            <a:lvl4pPr marL="7680960" indent="0">
              <a:buNone/>
              <a:defRPr sz="8960" b="1"/>
            </a:lvl4pPr>
            <a:lvl5pPr marL="10241280" indent="0">
              <a:buNone/>
              <a:defRPr sz="8960" b="1"/>
            </a:lvl5pPr>
            <a:lvl6pPr marL="12801600" indent="0">
              <a:buNone/>
              <a:defRPr sz="8960" b="1"/>
            </a:lvl6pPr>
            <a:lvl7pPr marL="15361920" indent="0">
              <a:buNone/>
              <a:defRPr sz="8960" b="1"/>
            </a:lvl7pPr>
            <a:lvl8pPr marL="17922240" indent="0">
              <a:buNone/>
              <a:defRPr sz="8960" b="1"/>
            </a:lvl8pPr>
            <a:lvl9pPr marL="20482560" indent="0">
              <a:buNone/>
              <a:defRPr sz="8960" b="1"/>
            </a:lvl9pPr>
          </a:lstStyle>
          <a:p>
            <a:pPr lvl="0"/>
            <a:r>
              <a:rPr lang="en-US"/>
              <a:t>Edit Master text styles</a:t>
            </a:r>
          </a:p>
        </p:txBody>
      </p:sp>
      <p:sp>
        <p:nvSpPr>
          <p:cNvPr id="4" name="Content Placeholder 3"/>
          <p:cNvSpPr>
            <a:spLocks noGrp="1"/>
          </p:cNvSpPr>
          <p:nvPr>
            <p:ph sz="half" idx="2"/>
          </p:nvPr>
        </p:nvSpPr>
        <p:spPr>
          <a:xfrm>
            <a:off x="3527115" y="18704560"/>
            <a:ext cx="21662704"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5923243" y="12552684"/>
            <a:ext cx="21769390" cy="6151876"/>
          </a:xfrm>
        </p:spPr>
        <p:txBody>
          <a:bodyPr anchor="b"/>
          <a:lstStyle>
            <a:lvl1pPr marL="0" indent="0">
              <a:buNone/>
              <a:defRPr sz="13440" b="1"/>
            </a:lvl1pPr>
            <a:lvl2pPr marL="2560320" indent="0">
              <a:buNone/>
              <a:defRPr sz="11200" b="1"/>
            </a:lvl2pPr>
            <a:lvl3pPr marL="5120640" indent="0">
              <a:buNone/>
              <a:defRPr sz="10080" b="1"/>
            </a:lvl3pPr>
            <a:lvl4pPr marL="7680960" indent="0">
              <a:buNone/>
              <a:defRPr sz="8960" b="1"/>
            </a:lvl4pPr>
            <a:lvl5pPr marL="10241280" indent="0">
              <a:buNone/>
              <a:defRPr sz="8960" b="1"/>
            </a:lvl5pPr>
            <a:lvl6pPr marL="12801600" indent="0">
              <a:buNone/>
              <a:defRPr sz="8960" b="1"/>
            </a:lvl6pPr>
            <a:lvl7pPr marL="15361920" indent="0">
              <a:buNone/>
              <a:defRPr sz="8960" b="1"/>
            </a:lvl7pPr>
            <a:lvl8pPr marL="17922240" indent="0">
              <a:buNone/>
              <a:defRPr sz="8960" b="1"/>
            </a:lvl8pPr>
            <a:lvl9pPr marL="20482560" indent="0">
              <a:buNone/>
              <a:defRPr sz="8960" b="1"/>
            </a:lvl9pPr>
          </a:lstStyle>
          <a:p>
            <a:pPr lvl="0"/>
            <a:r>
              <a:rPr lang="en-US"/>
              <a:t>Edit Master text styles</a:t>
            </a:r>
          </a:p>
        </p:txBody>
      </p:sp>
      <p:sp>
        <p:nvSpPr>
          <p:cNvPr id="6" name="Content Placeholder 5"/>
          <p:cNvSpPr>
            <a:spLocks noGrp="1"/>
          </p:cNvSpPr>
          <p:nvPr>
            <p:ph sz="quarter" idx="4"/>
          </p:nvPr>
        </p:nvSpPr>
        <p:spPr>
          <a:xfrm>
            <a:off x="25923243" y="18704560"/>
            <a:ext cx="21769390"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F9AEA13-CA2B-4CD4-B9BC-DD794B93ED1B}" type="datetimeFigureOut">
              <a:rPr lang="en-US" smtClean="0"/>
              <a:t>9/29/2021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CA317B-CF35-49EB-B28F-33EC642CDE02}" type="slidenum">
              <a:rPr lang="en-US" smtClean="0"/>
              <a:t>‹#›</a:t>
            </a:fld>
            <a:endParaRPr lang="en-US"/>
          </a:p>
        </p:txBody>
      </p:sp>
    </p:spTree>
    <p:extLst>
      <p:ext uri="{BB962C8B-B14F-4D97-AF65-F5344CB8AC3E}">
        <p14:creationId xmlns:p14="http://schemas.microsoft.com/office/powerpoint/2010/main" val="42914191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9AEA13-CA2B-4CD4-B9BC-DD794B93ED1B}" type="datetimeFigureOut">
              <a:rPr lang="en-US" smtClean="0"/>
              <a:t>9/29/2021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CA317B-CF35-49EB-B28F-33EC642CDE02}" type="slidenum">
              <a:rPr lang="en-US" smtClean="0"/>
              <a:t>‹#›</a:t>
            </a:fld>
            <a:endParaRPr lang="en-US"/>
          </a:p>
        </p:txBody>
      </p:sp>
    </p:spTree>
    <p:extLst>
      <p:ext uri="{BB962C8B-B14F-4D97-AF65-F5344CB8AC3E}">
        <p14:creationId xmlns:p14="http://schemas.microsoft.com/office/powerpoint/2010/main" val="351987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9AEA13-CA2B-4CD4-B9BC-DD794B93ED1B}" type="datetimeFigureOut">
              <a:rPr lang="en-US" smtClean="0"/>
              <a:t>9/29/2021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CA317B-CF35-49EB-B28F-33EC642CDE02}" type="slidenum">
              <a:rPr lang="en-US" smtClean="0"/>
              <a:t>‹#›</a:t>
            </a:fld>
            <a:endParaRPr lang="en-US"/>
          </a:p>
        </p:txBody>
      </p:sp>
    </p:spTree>
    <p:extLst>
      <p:ext uri="{BB962C8B-B14F-4D97-AF65-F5344CB8AC3E}">
        <p14:creationId xmlns:p14="http://schemas.microsoft.com/office/powerpoint/2010/main" val="14832104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0" y="3413760"/>
            <a:ext cx="16515397" cy="11948160"/>
          </a:xfrm>
        </p:spPr>
        <p:txBody>
          <a:bodyPr anchor="b"/>
          <a:lstStyle>
            <a:lvl1pPr>
              <a:defRPr sz="17920"/>
            </a:lvl1pPr>
          </a:lstStyle>
          <a:p>
            <a:r>
              <a:rPr lang="en-US"/>
              <a:t>Click to edit Master title style</a:t>
            </a:r>
            <a:endParaRPr lang="en-US" dirty="0"/>
          </a:p>
        </p:txBody>
      </p:sp>
      <p:sp>
        <p:nvSpPr>
          <p:cNvPr id="3" name="Content Placeholder 2"/>
          <p:cNvSpPr>
            <a:spLocks noGrp="1"/>
          </p:cNvSpPr>
          <p:nvPr>
            <p:ph idx="1"/>
          </p:nvPr>
        </p:nvSpPr>
        <p:spPr>
          <a:xfrm>
            <a:off x="21769390" y="7372785"/>
            <a:ext cx="25923240" cy="36389733"/>
          </a:xfrm>
        </p:spPr>
        <p:txBody>
          <a:bodyPr/>
          <a:lstStyle>
            <a:lvl1pPr>
              <a:defRPr sz="17920"/>
            </a:lvl1pPr>
            <a:lvl2pPr>
              <a:defRPr sz="15680"/>
            </a:lvl2pPr>
            <a:lvl3pPr>
              <a:defRPr sz="13440"/>
            </a:lvl3pPr>
            <a:lvl4pPr>
              <a:defRPr sz="11200"/>
            </a:lvl4pPr>
            <a:lvl5pPr>
              <a:defRPr sz="11200"/>
            </a:lvl5pPr>
            <a:lvl6pPr>
              <a:defRPr sz="11200"/>
            </a:lvl6pPr>
            <a:lvl7pPr>
              <a:defRPr sz="11200"/>
            </a:lvl7pPr>
            <a:lvl8pPr>
              <a:defRPr sz="11200"/>
            </a:lvl8pPr>
            <a:lvl9pPr>
              <a:defRPr sz="1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527110" y="15361920"/>
            <a:ext cx="16515397" cy="28459857"/>
          </a:xfrm>
        </p:spPr>
        <p:txBody>
          <a:bodyPr/>
          <a:lstStyle>
            <a:lvl1pPr marL="0" indent="0">
              <a:buNone/>
              <a:defRPr sz="8960"/>
            </a:lvl1pPr>
            <a:lvl2pPr marL="2560320" indent="0">
              <a:buNone/>
              <a:defRPr sz="7840"/>
            </a:lvl2pPr>
            <a:lvl3pPr marL="5120640" indent="0">
              <a:buNone/>
              <a:defRPr sz="6720"/>
            </a:lvl3pPr>
            <a:lvl4pPr marL="7680960" indent="0">
              <a:buNone/>
              <a:defRPr sz="5600"/>
            </a:lvl4pPr>
            <a:lvl5pPr marL="10241280" indent="0">
              <a:buNone/>
              <a:defRPr sz="5600"/>
            </a:lvl5pPr>
            <a:lvl6pPr marL="12801600" indent="0">
              <a:buNone/>
              <a:defRPr sz="5600"/>
            </a:lvl6pPr>
            <a:lvl7pPr marL="15361920" indent="0">
              <a:buNone/>
              <a:defRPr sz="5600"/>
            </a:lvl7pPr>
            <a:lvl8pPr marL="17922240" indent="0">
              <a:buNone/>
              <a:defRPr sz="5600"/>
            </a:lvl8pPr>
            <a:lvl9pPr marL="20482560" indent="0">
              <a:buNone/>
              <a:defRPr sz="5600"/>
            </a:lvl9pPr>
          </a:lstStyle>
          <a:p>
            <a:pPr lvl="0"/>
            <a:r>
              <a:rPr lang="en-US"/>
              <a:t>Edit Master text styles</a:t>
            </a:r>
          </a:p>
        </p:txBody>
      </p:sp>
      <p:sp>
        <p:nvSpPr>
          <p:cNvPr id="5" name="Date Placeholder 4"/>
          <p:cNvSpPr>
            <a:spLocks noGrp="1"/>
          </p:cNvSpPr>
          <p:nvPr>
            <p:ph type="dt" sz="half" idx="10"/>
          </p:nvPr>
        </p:nvSpPr>
        <p:spPr/>
        <p:txBody>
          <a:bodyPr/>
          <a:lstStyle/>
          <a:p>
            <a:fld id="{AF9AEA13-CA2B-4CD4-B9BC-DD794B93ED1B}" type="datetimeFigureOut">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CA317B-CF35-49EB-B28F-33EC642CDE02}" type="slidenum">
              <a:rPr lang="en-US" smtClean="0"/>
              <a:t>‹#›</a:t>
            </a:fld>
            <a:endParaRPr lang="en-US"/>
          </a:p>
        </p:txBody>
      </p:sp>
    </p:spTree>
    <p:extLst>
      <p:ext uri="{BB962C8B-B14F-4D97-AF65-F5344CB8AC3E}">
        <p14:creationId xmlns:p14="http://schemas.microsoft.com/office/powerpoint/2010/main" val="1295224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0" y="3413760"/>
            <a:ext cx="16515397" cy="11948160"/>
          </a:xfrm>
        </p:spPr>
        <p:txBody>
          <a:bodyPr anchor="b"/>
          <a:lstStyle>
            <a:lvl1pPr>
              <a:defRPr sz="17920"/>
            </a:lvl1pPr>
          </a:lstStyle>
          <a:p>
            <a:r>
              <a:rPr lang="en-US"/>
              <a:t>Click to edit Master title style</a:t>
            </a:r>
            <a:endParaRPr lang="en-US" dirty="0"/>
          </a:p>
        </p:txBody>
      </p:sp>
      <p:sp>
        <p:nvSpPr>
          <p:cNvPr id="3" name="Picture Placeholder 2"/>
          <p:cNvSpPr>
            <a:spLocks noGrp="1" noChangeAspect="1"/>
          </p:cNvSpPr>
          <p:nvPr>
            <p:ph type="pic" idx="1"/>
          </p:nvPr>
        </p:nvSpPr>
        <p:spPr>
          <a:xfrm>
            <a:off x="21769390" y="7372785"/>
            <a:ext cx="25923240" cy="36389733"/>
          </a:xfrm>
        </p:spPr>
        <p:txBody>
          <a:bodyPr anchor="t"/>
          <a:lstStyle>
            <a:lvl1pPr marL="0" indent="0">
              <a:buNone/>
              <a:defRPr sz="17920"/>
            </a:lvl1pPr>
            <a:lvl2pPr marL="2560320" indent="0">
              <a:buNone/>
              <a:defRPr sz="15680"/>
            </a:lvl2pPr>
            <a:lvl3pPr marL="5120640" indent="0">
              <a:buNone/>
              <a:defRPr sz="13440"/>
            </a:lvl3pPr>
            <a:lvl4pPr marL="7680960" indent="0">
              <a:buNone/>
              <a:defRPr sz="11200"/>
            </a:lvl4pPr>
            <a:lvl5pPr marL="10241280" indent="0">
              <a:buNone/>
              <a:defRPr sz="11200"/>
            </a:lvl5pPr>
            <a:lvl6pPr marL="12801600" indent="0">
              <a:buNone/>
              <a:defRPr sz="11200"/>
            </a:lvl6pPr>
            <a:lvl7pPr marL="15361920" indent="0">
              <a:buNone/>
              <a:defRPr sz="11200"/>
            </a:lvl7pPr>
            <a:lvl8pPr marL="17922240" indent="0">
              <a:buNone/>
              <a:defRPr sz="11200"/>
            </a:lvl8pPr>
            <a:lvl9pPr marL="20482560" indent="0">
              <a:buNone/>
              <a:defRPr sz="11200"/>
            </a:lvl9pPr>
          </a:lstStyle>
          <a:p>
            <a:r>
              <a:rPr lang="en-US"/>
              <a:t>Click icon to add picture</a:t>
            </a:r>
            <a:endParaRPr lang="en-US" dirty="0"/>
          </a:p>
        </p:txBody>
      </p:sp>
      <p:sp>
        <p:nvSpPr>
          <p:cNvPr id="4" name="Text Placeholder 3"/>
          <p:cNvSpPr>
            <a:spLocks noGrp="1"/>
          </p:cNvSpPr>
          <p:nvPr>
            <p:ph type="body" sz="half" idx="2"/>
          </p:nvPr>
        </p:nvSpPr>
        <p:spPr>
          <a:xfrm>
            <a:off x="3527110" y="15361920"/>
            <a:ext cx="16515397" cy="28459857"/>
          </a:xfrm>
        </p:spPr>
        <p:txBody>
          <a:bodyPr/>
          <a:lstStyle>
            <a:lvl1pPr marL="0" indent="0">
              <a:buNone/>
              <a:defRPr sz="8960"/>
            </a:lvl1pPr>
            <a:lvl2pPr marL="2560320" indent="0">
              <a:buNone/>
              <a:defRPr sz="7840"/>
            </a:lvl2pPr>
            <a:lvl3pPr marL="5120640" indent="0">
              <a:buNone/>
              <a:defRPr sz="6720"/>
            </a:lvl3pPr>
            <a:lvl4pPr marL="7680960" indent="0">
              <a:buNone/>
              <a:defRPr sz="5600"/>
            </a:lvl4pPr>
            <a:lvl5pPr marL="10241280" indent="0">
              <a:buNone/>
              <a:defRPr sz="5600"/>
            </a:lvl5pPr>
            <a:lvl6pPr marL="12801600" indent="0">
              <a:buNone/>
              <a:defRPr sz="5600"/>
            </a:lvl6pPr>
            <a:lvl7pPr marL="15361920" indent="0">
              <a:buNone/>
              <a:defRPr sz="5600"/>
            </a:lvl7pPr>
            <a:lvl8pPr marL="17922240" indent="0">
              <a:buNone/>
              <a:defRPr sz="5600"/>
            </a:lvl8pPr>
            <a:lvl9pPr marL="20482560" indent="0">
              <a:buNone/>
              <a:defRPr sz="5600"/>
            </a:lvl9pPr>
          </a:lstStyle>
          <a:p>
            <a:pPr lvl="0"/>
            <a:r>
              <a:rPr lang="en-US"/>
              <a:t>Edit Master text styles</a:t>
            </a:r>
          </a:p>
        </p:txBody>
      </p:sp>
      <p:sp>
        <p:nvSpPr>
          <p:cNvPr id="5" name="Date Placeholder 4"/>
          <p:cNvSpPr>
            <a:spLocks noGrp="1"/>
          </p:cNvSpPr>
          <p:nvPr>
            <p:ph type="dt" sz="half" idx="10"/>
          </p:nvPr>
        </p:nvSpPr>
        <p:spPr/>
        <p:txBody>
          <a:bodyPr/>
          <a:lstStyle/>
          <a:p>
            <a:fld id="{AF9AEA13-CA2B-4CD4-B9BC-DD794B93ED1B}" type="datetimeFigureOut">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CA317B-CF35-49EB-B28F-33EC642CDE02}" type="slidenum">
              <a:rPr lang="en-US" smtClean="0"/>
              <a:t>‹#›</a:t>
            </a:fld>
            <a:endParaRPr lang="en-US"/>
          </a:p>
        </p:txBody>
      </p:sp>
    </p:spTree>
    <p:extLst>
      <p:ext uri="{BB962C8B-B14F-4D97-AF65-F5344CB8AC3E}">
        <p14:creationId xmlns:p14="http://schemas.microsoft.com/office/powerpoint/2010/main" val="2891831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2726278"/>
            <a:ext cx="44165520" cy="989753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520440" y="13631334"/>
            <a:ext cx="44165520" cy="3248999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520440" y="47460758"/>
            <a:ext cx="11521440" cy="2726267"/>
          </a:xfrm>
          <a:prstGeom prst="rect">
            <a:avLst/>
          </a:prstGeom>
        </p:spPr>
        <p:txBody>
          <a:bodyPr vert="horz" lIns="91440" tIns="45720" rIns="91440" bIns="45720" rtlCol="0" anchor="ctr"/>
          <a:lstStyle>
            <a:lvl1pPr algn="l">
              <a:defRPr sz="6720">
                <a:solidFill>
                  <a:schemeClr val="tx1">
                    <a:tint val="75000"/>
                  </a:schemeClr>
                </a:solidFill>
              </a:defRPr>
            </a:lvl1pPr>
          </a:lstStyle>
          <a:p>
            <a:fld id="{AF9AEA13-CA2B-4CD4-B9BC-DD794B93ED1B}" type="datetimeFigureOut">
              <a:rPr lang="en-US" smtClean="0"/>
              <a:t>9/29/2021</a:t>
            </a:fld>
            <a:endParaRPr lang="en-US"/>
          </a:p>
        </p:txBody>
      </p:sp>
      <p:sp>
        <p:nvSpPr>
          <p:cNvPr id="5" name="Footer Placeholder 4"/>
          <p:cNvSpPr>
            <a:spLocks noGrp="1"/>
          </p:cNvSpPr>
          <p:nvPr>
            <p:ph type="ftr" sz="quarter" idx="3"/>
          </p:nvPr>
        </p:nvSpPr>
        <p:spPr>
          <a:xfrm>
            <a:off x="16962120" y="47460758"/>
            <a:ext cx="17282160" cy="2726267"/>
          </a:xfrm>
          <a:prstGeom prst="rect">
            <a:avLst/>
          </a:prstGeom>
        </p:spPr>
        <p:txBody>
          <a:bodyPr vert="horz" lIns="91440" tIns="45720" rIns="91440" bIns="45720" rtlCol="0" anchor="ctr"/>
          <a:lstStyle>
            <a:lvl1pPr algn="ctr">
              <a:defRPr sz="67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47460758"/>
            <a:ext cx="11521440" cy="2726267"/>
          </a:xfrm>
          <a:prstGeom prst="rect">
            <a:avLst/>
          </a:prstGeom>
        </p:spPr>
        <p:txBody>
          <a:bodyPr vert="horz" lIns="91440" tIns="45720" rIns="91440" bIns="45720" rtlCol="0" anchor="ctr"/>
          <a:lstStyle>
            <a:lvl1pPr algn="r">
              <a:defRPr sz="6720">
                <a:solidFill>
                  <a:schemeClr val="tx1">
                    <a:tint val="75000"/>
                  </a:schemeClr>
                </a:solidFill>
              </a:defRPr>
            </a:lvl1pPr>
          </a:lstStyle>
          <a:p>
            <a:fld id="{E8CA317B-CF35-49EB-B28F-33EC642CDE02}" type="slidenum">
              <a:rPr lang="en-US" smtClean="0"/>
              <a:t>‹#›</a:t>
            </a:fld>
            <a:endParaRPr lang="en-US"/>
          </a:p>
        </p:txBody>
      </p:sp>
    </p:spTree>
    <p:extLst>
      <p:ext uri="{BB962C8B-B14F-4D97-AF65-F5344CB8AC3E}">
        <p14:creationId xmlns:p14="http://schemas.microsoft.com/office/powerpoint/2010/main" val="1381570118"/>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5120640" rtl="0" eaLnBrk="1" latinLnBrk="0" hangingPunct="1">
        <a:lnSpc>
          <a:spcPct val="90000"/>
        </a:lnSpc>
        <a:spcBef>
          <a:spcPct val="0"/>
        </a:spcBef>
        <a:buNone/>
        <a:defRPr sz="24640" kern="1200">
          <a:solidFill>
            <a:schemeClr val="tx1"/>
          </a:solidFill>
          <a:latin typeface="+mj-lt"/>
          <a:ea typeface="+mj-ea"/>
          <a:cs typeface="+mj-cs"/>
        </a:defRPr>
      </a:lvl1pPr>
    </p:titleStyle>
    <p:bodyStyle>
      <a:lvl1pPr marL="1280160" indent="-1280160" algn="l" defTabSz="5120640" rtl="0" eaLnBrk="1" latinLnBrk="0" hangingPunct="1">
        <a:lnSpc>
          <a:spcPct val="90000"/>
        </a:lnSpc>
        <a:spcBef>
          <a:spcPts val="5600"/>
        </a:spcBef>
        <a:buFont typeface="Arial" panose="020B0604020202020204" pitchFamily="34" charset="0"/>
        <a:buChar char="•"/>
        <a:defRPr sz="15680" kern="1200">
          <a:solidFill>
            <a:schemeClr val="tx1"/>
          </a:solidFill>
          <a:latin typeface="+mn-lt"/>
          <a:ea typeface="+mn-ea"/>
          <a:cs typeface="+mn-cs"/>
        </a:defRPr>
      </a:lvl1pPr>
      <a:lvl2pPr marL="3840480" indent="-1280160" algn="l" defTabSz="5120640" rtl="0" eaLnBrk="1" latinLnBrk="0" hangingPunct="1">
        <a:lnSpc>
          <a:spcPct val="90000"/>
        </a:lnSpc>
        <a:spcBef>
          <a:spcPts val="2800"/>
        </a:spcBef>
        <a:buFont typeface="Arial" panose="020B0604020202020204" pitchFamily="34" charset="0"/>
        <a:buChar char="•"/>
        <a:defRPr sz="13440" kern="1200">
          <a:solidFill>
            <a:schemeClr val="tx1"/>
          </a:solidFill>
          <a:latin typeface="+mn-lt"/>
          <a:ea typeface="+mn-ea"/>
          <a:cs typeface="+mn-cs"/>
        </a:defRPr>
      </a:lvl2pPr>
      <a:lvl3pPr marL="6400800" indent="-1280160" algn="l" defTabSz="5120640" rtl="0" eaLnBrk="1" latinLnBrk="0" hangingPunct="1">
        <a:lnSpc>
          <a:spcPct val="90000"/>
        </a:lnSpc>
        <a:spcBef>
          <a:spcPts val="2800"/>
        </a:spcBef>
        <a:buFont typeface="Arial" panose="020B0604020202020204" pitchFamily="34" charset="0"/>
        <a:buChar char="•"/>
        <a:defRPr sz="11200" kern="1200">
          <a:solidFill>
            <a:schemeClr val="tx1"/>
          </a:solidFill>
          <a:latin typeface="+mn-lt"/>
          <a:ea typeface="+mn-ea"/>
          <a:cs typeface="+mn-cs"/>
        </a:defRPr>
      </a:lvl3pPr>
      <a:lvl4pPr marL="89611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4pPr>
      <a:lvl5pPr marL="1152144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5pPr>
      <a:lvl6pPr marL="1408176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6pPr>
      <a:lvl7pPr marL="1664208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7pPr>
      <a:lvl8pPr marL="1920240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8pPr>
      <a:lvl9pPr marL="217627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9pPr>
    </p:bodyStyle>
    <p:otherStyle>
      <a:defPPr>
        <a:defRPr lang="en-US"/>
      </a:defPPr>
      <a:lvl1pPr marL="0" algn="l" defTabSz="5120640" rtl="0" eaLnBrk="1" latinLnBrk="0" hangingPunct="1">
        <a:defRPr sz="10080" kern="1200">
          <a:solidFill>
            <a:schemeClr val="tx1"/>
          </a:solidFill>
          <a:latin typeface="+mn-lt"/>
          <a:ea typeface="+mn-ea"/>
          <a:cs typeface="+mn-cs"/>
        </a:defRPr>
      </a:lvl1pPr>
      <a:lvl2pPr marL="2560320" algn="l" defTabSz="5120640" rtl="0" eaLnBrk="1" latinLnBrk="0" hangingPunct="1">
        <a:defRPr sz="10080" kern="1200">
          <a:solidFill>
            <a:schemeClr val="tx1"/>
          </a:solidFill>
          <a:latin typeface="+mn-lt"/>
          <a:ea typeface="+mn-ea"/>
          <a:cs typeface="+mn-cs"/>
        </a:defRPr>
      </a:lvl2pPr>
      <a:lvl3pPr marL="5120640" algn="l" defTabSz="5120640" rtl="0" eaLnBrk="1" latinLnBrk="0" hangingPunct="1">
        <a:defRPr sz="10080" kern="1200">
          <a:solidFill>
            <a:schemeClr val="tx1"/>
          </a:solidFill>
          <a:latin typeface="+mn-lt"/>
          <a:ea typeface="+mn-ea"/>
          <a:cs typeface="+mn-cs"/>
        </a:defRPr>
      </a:lvl3pPr>
      <a:lvl4pPr marL="7680960" algn="l" defTabSz="5120640" rtl="0" eaLnBrk="1" latinLnBrk="0" hangingPunct="1">
        <a:defRPr sz="10080" kern="1200">
          <a:solidFill>
            <a:schemeClr val="tx1"/>
          </a:solidFill>
          <a:latin typeface="+mn-lt"/>
          <a:ea typeface="+mn-ea"/>
          <a:cs typeface="+mn-cs"/>
        </a:defRPr>
      </a:lvl4pPr>
      <a:lvl5pPr marL="10241280" algn="l" defTabSz="5120640" rtl="0" eaLnBrk="1" latinLnBrk="0" hangingPunct="1">
        <a:defRPr sz="10080" kern="1200">
          <a:solidFill>
            <a:schemeClr val="tx1"/>
          </a:solidFill>
          <a:latin typeface="+mn-lt"/>
          <a:ea typeface="+mn-ea"/>
          <a:cs typeface="+mn-cs"/>
        </a:defRPr>
      </a:lvl5pPr>
      <a:lvl6pPr marL="12801600" algn="l" defTabSz="5120640" rtl="0" eaLnBrk="1" latinLnBrk="0" hangingPunct="1">
        <a:defRPr sz="10080" kern="1200">
          <a:solidFill>
            <a:schemeClr val="tx1"/>
          </a:solidFill>
          <a:latin typeface="+mn-lt"/>
          <a:ea typeface="+mn-ea"/>
          <a:cs typeface="+mn-cs"/>
        </a:defRPr>
      </a:lvl6pPr>
      <a:lvl7pPr marL="15361920" algn="l" defTabSz="5120640" rtl="0" eaLnBrk="1" latinLnBrk="0" hangingPunct="1">
        <a:defRPr sz="10080" kern="1200">
          <a:solidFill>
            <a:schemeClr val="tx1"/>
          </a:solidFill>
          <a:latin typeface="+mn-lt"/>
          <a:ea typeface="+mn-ea"/>
          <a:cs typeface="+mn-cs"/>
        </a:defRPr>
      </a:lvl7pPr>
      <a:lvl8pPr marL="17922240" algn="l" defTabSz="5120640" rtl="0" eaLnBrk="1" latinLnBrk="0" hangingPunct="1">
        <a:defRPr sz="10080" kern="1200">
          <a:solidFill>
            <a:schemeClr val="tx1"/>
          </a:solidFill>
          <a:latin typeface="+mn-lt"/>
          <a:ea typeface="+mn-ea"/>
          <a:cs typeface="+mn-cs"/>
        </a:defRPr>
      </a:lvl8pPr>
      <a:lvl9pPr marL="20482560" algn="l" defTabSz="5120640" rtl="0" eaLnBrk="1" latinLnBrk="0" hangingPunct="1">
        <a:defRPr sz="100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hart" Target="../charts/chart1.xml"/><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emf"/><Relationship Id="rId9"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D020C6FF-8729-44CD-9503-1CBE07631B39}"/>
              </a:ext>
            </a:extLst>
          </p:cNvPr>
          <p:cNvSpPr/>
          <p:nvPr/>
        </p:nvSpPr>
        <p:spPr>
          <a:xfrm>
            <a:off x="35985402" y="563090"/>
            <a:ext cx="15407708" cy="1192996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B120927-2CAD-4787-B7D4-09424C305211}"/>
              </a:ext>
            </a:extLst>
          </p:cNvPr>
          <p:cNvSpPr/>
          <p:nvPr/>
        </p:nvSpPr>
        <p:spPr>
          <a:xfrm>
            <a:off x="35547318" y="39985347"/>
            <a:ext cx="11391900" cy="92333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70D72A5C-A383-4B94-9028-AB44EE005F62}"/>
              </a:ext>
            </a:extLst>
          </p:cNvPr>
          <p:cNvSpPr/>
          <p:nvPr/>
        </p:nvSpPr>
        <p:spPr>
          <a:xfrm>
            <a:off x="19268964" y="39240304"/>
            <a:ext cx="12382500" cy="175432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60" name="Rectangle 59">
            <a:extLst>
              <a:ext uri="{FF2B5EF4-FFF2-40B4-BE49-F238E27FC236}">
                <a16:creationId xmlns:a16="http://schemas.microsoft.com/office/drawing/2014/main" id="{EEB5DEC8-5450-4956-8F29-93FDBF1E84F7}"/>
              </a:ext>
            </a:extLst>
          </p:cNvPr>
          <p:cNvSpPr/>
          <p:nvPr/>
        </p:nvSpPr>
        <p:spPr>
          <a:xfrm>
            <a:off x="4951510" y="40031962"/>
            <a:ext cx="8115300" cy="87671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B77A7D07-AABC-4149-86C6-E4ACDD83882D}"/>
              </a:ext>
            </a:extLst>
          </p:cNvPr>
          <p:cNvSpPr/>
          <p:nvPr/>
        </p:nvSpPr>
        <p:spPr>
          <a:xfrm>
            <a:off x="15183004" y="11341614"/>
            <a:ext cx="19746100" cy="434956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21133F54-2BF4-4C1F-9C8D-F34D774404F3}"/>
              </a:ext>
            </a:extLst>
          </p:cNvPr>
          <p:cNvSpPr/>
          <p:nvPr/>
        </p:nvSpPr>
        <p:spPr>
          <a:xfrm>
            <a:off x="18028215" y="2704208"/>
            <a:ext cx="14163597" cy="543758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881E3D47-16C0-44D9-A3DF-160A99446569}"/>
              </a:ext>
            </a:extLst>
          </p:cNvPr>
          <p:cNvSpPr/>
          <p:nvPr/>
        </p:nvSpPr>
        <p:spPr>
          <a:xfrm>
            <a:off x="15569206" y="17099472"/>
            <a:ext cx="35317154" cy="2102614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7BFAF3E-9464-4E86-9CF6-49EF6598B9BE}"/>
              </a:ext>
            </a:extLst>
          </p:cNvPr>
          <p:cNvSpPr txBox="1"/>
          <p:nvPr/>
        </p:nvSpPr>
        <p:spPr>
          <a:xfrm>
            <a:off x="15870764" y="2908034"/>
            <a:ext cx="18478500" cy="6805068"/>
          </a:xfrm>
          <a:prstGeom prst="rect">
            <a:avLst/>
          </a:prstGeom>
          <a:noFill/>
        </p:spPr>
        <p:txBody>
          <a:bodyPr wrap="square" rtlCol="0">
            <a:spAutoFit/>
          </a:bodyPr>
          <a:lstStyle/>
          <a:p>
            <a:pPr algn="ctr"/>
            <a:r>
              <a:rPr lang="en-US" sz="8004" dirty="0">
                <a:latin typeface="Arial" panose="020B0604020202020204" pitchFamily="34" charset="0"/>
                <a:cs typeface="Arial" panose="020B0604020202020204" pitchFamily="34" charset="0"/>
              </a:rPr>
              <a:t>Human Error in Anesthesiology</a:t>
            </a:r>
          </a:p>
          <a:p>
            <a:pPr algn="ctr"/>
            <a:r>
              <a:rPr lang="en-US" sz="8004" dirty="0">
                <a:latin typeface="Arial" panose="020B0604020202020204" pitchFamily="34" charset="0"/>
                <a:cs typeface="Arial" panose="020B0604020202020204" pitchFamily="34" charset="0"/>
              </a:rPr>
              <a:t>Harry Fran Skidmore</a:t>
            </a:r>
          </a:p>
          <a:p>
            <a:pPr algn="ctr"/>
            <a:r>
              <a:rPr lang="en-US" sz="8004" dirty="0">
                <a:latin typeface="Arial" panose="020B0604020202020204" pitchFamily="34" charset="0"/>
                <a:cs typeface="Arial" panose="020B0604020202020204" pitchFamily="34" charset="0"/>
              </a:rPr>
              <a:t>Patricia </a:t>
            </a:r>
            <a:r>
              <a:rPr lang="en-US" sz="8004" dirty="0" err="1">
                <a:latin typeface="Arial" panose="020B0604020202020204" pitchFamily="34" charset="0"/>
                <a:cs typeface="Arial" panose="020B0604020202020204" pitchFamily="34" charset="0"/>
              </a:rPr>
              <a:t>Bocklemen</a:t>
            </a:r>
            <a:endParaRPr lang="en-US" sz="8004" dirty="0">
              <a:latin typeface="Arial" panose="020B0604020202020204" pitchFamily="34" charset="0"/>
              <a:cs typeface="Arial" panose="020B0604020202020204" pitchFamily="34" charset="0"/>
            </a:endParaRPr>
          </a:p>
          <a:p>
            <a:pPr algn="ctr"/>
            <a:r>
              <a:rPr lang="en-US" sz="8004" dirty="0">
                <a:latin typeface="Arial" panose="020B0604020202020204" pitchFamily="34" charset="0"/>
                <a:cs typeface="Arial" panose="020B0604020202020204" pitchFamily="34" charset="0"/>
              </a:rPr>
              <a:t>11/19/18 </a:t>
            </a:r>
          </a:p>
          <a:p>
            <a:pPr algn="ctr"/>
            <a:r>
              <a:rPr lang="en-US" sz="8004" dirty="0">
                <a:latin typeface="Arial" panose="020B0604020202020204" pitchFamily="34" charset="0"/>
                <a:cs typeface="Arial" panose="020B0604020202020204" pitchFamily="34" charset="0"/>
              </a:rPr>
              <a:t> </a:t>
            </a:r>
          </a:p>
          <a:p>
            <a:pPr algn="ctr"/>
            <a:endParaRPr lang="en-US" dirty="0"/>
          </a:p>
          <a:p>
            <a:endParaRPr lang="en-US" dirty="0"/>
          </a:p>
        </p:txBody>
      </p:sp>
      <p:sp>
        <p:nvSpPr>
          <p:cNvPr id="6" name="TextBox 5">
            <a:extLst>
              <a:ext uri="{FF2B5EF4-FFF2-40B4-BE49-F238E27FC236}">
                <a16:creationId xmlns:a16="http://schemas.microsoft.com/office/drawing/2014/main" id="{FD860FD9-B501-4EF2-939C-86C3737B83B6}"/>
              </a:ext>
            </a:extLst>
          </p:cNvPr>
          <p:cNvSpPr txBox="1"/>
          <p:nvPr/>
        </p:nvSpPr>
        <p:spPr>
          <a:xfrm>
            <a:off x="15758049" y="11111519"/>
            <a:ext cx="19404330" cy="4417684"/>
          </a:xfrm>
          <a:prstGeom prst="rect">
            <a:avLst/>
          </a:prstGeom>
          <a:noFill/>
        </p:spPr>
        <p:txBody>
          <a:bodyPr wrap="square" rtlCol="0">
            <a:spAutoFit/>
          </a:bodyPr>
          <a:lstStyle/>
          <a:p>
            <a:pPr algn="ctr">
              <a:lnSpc>
                <a:spcPct val="107000"/>
              </a:lnSpc>
              <a:spcAft>
                <a:spcPts val="798"/>
              </a:spcAft>
            </a:pPr>
            <a:r>
              <a:rPr lang="en-US" sz="5400" b="1" dirty="0">
                <a:latin typeface="Times New Roman" panose="02020603050405020304" pitchFamily="18" charset="0"/>
                <a:ea typeface="Calibri" panose="020F0502020204030204" pitchFamily="34" charset="0"/>
                <a:cs typeface="Times New Roman" panose="02020603050405020304" pitchFamily="18" charset="0"/>
              </a:rPr>
              <a:t>Statement of Purpose</a:t>
            </a:r>
            <a:endParaRPr lang="en-US" sz="5400" b="1"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798"/>
              </a:spcAft>
            </a:pPr>
            <a:r>
              <a:rPr lang="en-US" sz="5400" dirty="0">
                <a:latin typeface="Times New Roman" panose="02020603050405020304" pitchFamily="18" charset="0"/>
                <a:ea typeface="Calibri" panose="020F0502020204030204" pitchFamily="34" charset="0"/>
                <a:cs typeface="Times New Roman" panose="02020603050405020304" pitchFamily="18" charset="0"/>
              </a:rPr>
              <a:t>The purpose of this poster is to explain the history, the state of the topic, and future research of how modeling and simulation is used to lower anesthesiology human errors.</a:t>
            </a:r>
            <a:endParaRPr lang="en-US" sz="5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798"/>
              </a:spcAft>
            </a:pPr>
            <a:r>
              <a:rPr lang="en-US" sz="3600" dirty="0">
                <a:latin typeface="Times New Roman" panose="02020603050405020304" pitchFamily="18" charset="0"/>
                <a:ea typeface="Calibri" panose="020F0502020204030204" pitchFamily="34" charset="0"/>
                <a:cs typeface="Times New Roman" panose="02020603050405020304" pitchFamily="18" charset="0"/>
              </a:rPr>
              <a:t>  </a:t>
            </a:r>
            <a:endParaRPr lang="en-US" sz="3600" dirty="0">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B551F8A0-5239-4FAA-A5F1-8A94A976A5FF}"/>
              </a:ext>
            </a:extLst>
          </p:cNvPr>
          <p:cNvSpPr txBox="1"/>
          <p:nvPr/>
        </p:nvSpPr>
        <p:spPr>
          <a:xfrm>
            <a:off x="2312322" y="9743821"/>
            <a:ext cx="7086600" cy="369332"/>
          </a:xfrm>
          <a:prstGeom prst="rect">
            <a:avLst/>
          </a:prstGeom>
          <a:noFill/>
        </p:spPr>
        <p:txBody>
          <a:bodyPr wrap="square" rtlCol="0">
            <a:spAutoFit/>
          </a:bodyPr>
          <a:lstStyle/>
          <a:p>
            <a:endParaRPr lang="en-US" dirty="0"/>
          </a:p>
        </p:txBody>
      </p:sp>
      <p:sp>
        <p:nvSpPr>
          <p:cNvPr id="9" name="TextBox 8">
            <a:extLst>
              <a:ext uri="{FF2B5EF4-FFF2-40B4-BE49-F238E27FC236}">
                <a16:creationId xmlns:a16="http://schemas.microsoft.com/office/drawing/2014/main" id="{19980060-8694-4FDE-B7E7-643955129499}"/>
              </a:ext>
            </a:extLst>
          </p:cNvPr>
          <p:cNvSpPr txBox="1"/>
          <p:nvPr/>
        </p:nvSpPr>
        <p:spPr>
          <a:xfrm>
            <a:off x="112107" y="0"/>
            <a:ext cx="10962654" cy="1849737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US" sz="5200" b="1" dirty="0">
                <a:solidFill>
                  <a:schemeClr val="tx1"/>
                </a:solidFill>
                <a:latin typeface="Times New Roman" panose="02020603050405020304" pitchFamily="18" charset="0"/>
                <a:cs typeface="Times New Roman" panose="02020603050405020304" pitchFamily="18" charset="0"/>
              </a:rPr>
              <a:t>History of Anesthesiology</a:t>
            </a:r>
            <a:endParaRPr lang="en-US" sz="5200" dirty="0">
              <a:solidFill>
                <a:schemeClr val="tx1"/>
              </a:solidFill>
              <a:latin typeface="Times New Roman" panose="02020603050405020304" pitchFamily="18" charset="0"/>
              <a:cs typeface="Times New Roman" panose="02020603050405020304" pitchFamily="18" charset="0"/>
            </a:endParaRPr>
          </a:p>
          <a:p>
            <a:pPr marL="685938" indent="-685938">
              <a:buFont typeface="Arial" panose="020B0604020202020204" pitchFamily="34" charset="0"/>
              <a:buChar char="•"/>
            </a:pPr>
            <a:r>
              <a:rPr lang="en-US" sz="5200" dirty="0">
                <a:solidFill>
                  <a:schemeClr val="tx1"/>
                </a:solidFill>
                <a:latin typeface="Times New Roman" panose="02020603050405020304" pitchFamily="18" charset="0"/>
                <a:cs typeface="Times New Roman" panose="02020603050405020304" pitchFamily="18" charset="0"/>
              </a:rPr>
              <a:t> Anesthesiology and modeling and simulation started the 1980s with computerized anesthesiology mannequins by Michael Good and David Gaba. These mannequins outputted physiological responses and were used in live OR simulations to train doctors. These mannequins had unrealistic designs and wore out.  </a:t>
            </a:r>
          </a:p>
          <a:p>
            <a:pPr marL="685938" indent="-685938">
              <a:buFont typeface="Arial" panose="020B0604020202020204" pitchFamily="34" charset="0"/>
              <a:buChar char="•"/>
            </a:pPr>
            <a:r>
              <a:rPr lang="en-US" sz="5200" dirty="0">
                <a:solidFill>
                  <a:schemeClr val="tx1"/>
                </a:solidFill>
                <a:latin typeface="Times New Roman" panose="02020603050405020304" pitchFamily="18" charset="0"/>
                <a:cs typeface="Times New Roman" panose="02020603050405020304" pitchFamily="18" charset="0"/>
              </a:rPr>
              <a:t>Howard </a:t>
            </a:r>
            <a:r>
              <a:rPr lang="en-US" sz="5200" dirty="0" err="1">
                <a:solidFill>
                  <a:schemeClr val="tx1"/>
                </a:solidFill>
                <a:latin typeface="Times New Roman" panose="02020603050405020304" pitchFamily="18" charset="0"/>
                <a:cs typeface="Times New Roman" panose="02020603050405020304" pitchFamily="18" charset="0"/>
              </a:rPr>
              <a:t>Schwid</a:t>
            </a:r>
            <a:r>
              <a:rPr lang="en-US" sz="5200" dirty="0">
                <a:solidFill>
                  <a:schemeClr val="tx1"/>
                </a:solidFill>
                <a:latin typeface="Times New Roman" panose="02020603050405020304" pitchFamily="18" charset="0"/>
                <a:cs typeface="Times New Roman" panose="02020603050405020304" pitchFamily="18" charset="0"/>
              </a:rPr>
              <a:t>, built the Anesthesia Simulator Consultant (ASC), a learning program that had goals and tasks for the doctors to complete with various factors. Users didn’t gain operation room experience or experience injecting medication.</a:t>
            </a:r>
          </a:p>
          <a:p>
            <a:pPr marL="685938" indent="-685938">
              <a:buFont typeface="Arial" panose="020B0604020202020204" pitchFamily="34" charset="0"/>
              <a:buChar char="•"/>
            </a:pPr>
            <a:r>
              <a:rPr lang="en-US" sz="5200" dirty="0">
                <a:solidFill>
                  <a:schemeClr val="tx1"/>
                </a:solidFill>
                <a:latin typeface="Times New Roman" panose="02020603050405020304" pitchFamily="18" charset="0"/>
                <a:cs typeface="Times New Roman" panose="02020603050405020304" pitchFamily="18" charset="0"/>
              </a:rPr>
              <a:t>McDonald, Rosenberg and </a:t>
            </a:r>
            <a:r>
              <a:rPr lang="en-US" sz="5200" dirty="0" err="1">
                <a:solidFill>
                  <a:schemeClr val="tx1"/>
                </a:solidFill>
                <a:latin typeface="Times New Roman" panose="02020603050405020304" pitchFamily="18" charset="0"/>
                <a:cs typeface="Times New Roman" panose="02020603050405020304" pitchFamily="18" charset="0"/>
              </a:rPr>
              <a:t>Stredney</a:t>
            </a:r>
            <a:r>
              <a:rPr lang="en-US" sz="5200" dirty="0">
                <a:solidFill>
                  <a:schemeClr val="tx1"/>
                </a:solidFill>
                <a:latin typeface="Times New Roman" panose="02020603050405020304" pitchFamily="18" charset="0"/>
                <a:cs typeface="Times New Roman" panose="02020603050405020304" pitchFamily="18" charset="0"/>
              </a:rPr>
              <a:t> (1995) created a virtual reality program to train Anesthesiologists on the task of epidural procedures. This allowed hands-on training but were not constructive simulations</a:t>
            </a:r>
          </a:p>
        </p:txBody>
      </p:sp>
      <p:sp>
        <p:nvSpPr>
          <p:cNvPr id="12" name="TextBox 11">
            <a:extLst>
              <a:ext uri="{FF2B5EF4-FFF2-40B4-BE49-F238E27FC236}">
                <a16:creationId xmlns:a16="http://schemas.microsoft.com/office/drawing/2014/main" id="{70177363-753B-4E3A-8C0D-10BC856C6670}"/>
              </a:ext>
            </a:extLst>
          </p:cNvPr>
          <p:cNvSpPr txBox="1"/>
          <p:nvPr/>
        </p:nvSpPr>
        <p:spPr>
          <a:xfrm flipH="1">
            <a:off x="40078356" y="10891044"/>
            <a:ext cx="6705600" cy="646331"/>
          </a:xfrm>
          <a:prstGeom prst="rect">
            <a:avLst/>
          </a:prstGeom>
          <a:noFill/>
        </p:spPr>
        <p:txBody>
          <a:bodyPr wrap="square" rtlCol="0">
            <a:spAutoFit/>
          </a:bodyPr>
          <a:lstStyle/>
          <a:p>
            <a:pPr algn="ctr"/>
            <a:endParaRPr lang="en-US" sz="3600" dirty="0">
              <a:latin typeface="Calibri" panose="020F0502020204030204" pitchFamily="34" charset="0"/>
              <a:ea typeface="Calibri" panose="020F0502020204030204" pitchFamily="34" charset="0"/>
              <a:cs typeface="Times New Roman" panose="02020603050405020304" pitchFamily="18" charset="0"/>
            </a:endParaRPr>
          </a:p>
        </p:txBody>
      </p:sp>
      <p:sp>
        <p:nvSpPr>
          <p:cNvPr id="14" name="TextBox 13">
            <a:extLst>
              <a:ext uri="{FF2B5EF4-FFF2-40B4-BE49-F238E27FC236}">
                <a16:creationId xmlns:a16="http://schemas.microsoft.com/office/drawing/2014/main" id="{27AA1A75-BDAD-403D-BFCB-8BC940CF64C9}"/>
              </a:ext>
            </a:extLst>
          </p:cNvPr>
          <p:cNvSpPr txBox="1"/>
          <p:nvPr/>
        </p:nvSpPr>
        <p:spPr>
          <a:xfrm>
            <a:off x="112107" y="18342275"/>
            <a:ext cx="7239000" cy="2089802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US" sz="5200"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State of the Field</a:t>
            </a:r>
          </a:p>
          <a:p>
            <a:pPr marL="571614" indent="-571614">
              <a:buFont typeface="Arial" panose="020B0604020202020204" pitchFamily="34" charset="0"/>
              <a:buChar char="•"/>
            </a:pPr>
            <a:r>
              <a:rPr lang="en-US" sz="52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Anesthesiology human error is addressed using the same, but improved methods. </a:t>
            </a:r>
          </a:p>
          <a:p>
            <a:pPr marL="571614" indent="-571614">
              <a:buFont typeface="Arial" panose="020B0604020202020204" pitchFamily="34" charset="0"/>
              <a:buChar char="•"/>
            </a:pPr>
            <a:r>
              <a:rPr lang="en-US" sz="52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Live simulation training is used to reduce errors, and allow mistakes. But fail to generate emotions anesthesiologists might experience in a real scenarios</a:t>
            </a:r>
          </a:p>
          <a:p>
            <a:pPr marL="571614" indent="-571614">
              <a:buFont typeface="Arial" panose="020B0604020202020204" pitchFamily="34" charset="0"/>
              <a:buChar char="•"/>
            </a:pPr>
            <a:r>
              <a:rPr lang="en-US" sz="52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Mannequins and 3d models, though costly, target specific skill training.</a:t>
            </a:r>
          </a:p>
          <a:p>
            <a:pPr marL="571614" indent="-571614">
              <a:buFont typeface="Arial" panose="020B0604020202020204" pitchFamily="34" charset="0"/>
              <a:buChar char="•"/>
            </a:pPr>
            <a:r>
              <a:rPr lang="en-US" sz="52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VR now are constructive simulations that involves virtual environments with avatars. </a:t>
            </a:r>
          </a:p>
          <a:p>
            <a:pPr marL="571614" indent="-571614">
              <a:buFont typeface="Arial" panose="020B0604020202020204" pitchFamily="34" charset="0"/>
              <a:buChar char="•"/>
            </a:pPr>
            <a:r>
              <a:rPr lang="en-US" sz="52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Participants often report the simulation was unrealistic and made them uncomfortable.</a:t>
            </a:r>
          </a:p>
        </p:txBody>
      </p:sp>
      <p:sp>
        <p:nvSpPr>
          <p:cNvPr id="16" name="TextBox 15">
            <a:extLst>
              <a:ext uri="{FF2B5EF4-FFF2-40B4-BE49-F238E27FC236}">
                <a16:creationId xmlns:a16="http://schemas.microsoft.com/office/drawing/2014/main" id="{EEAA5E4F-5009-4C42-80F1-D0A1B8D5011A}"/>
              </a:ext>
            </a:extLst>
          </p:cNvPr>
          <p:cNvSpPr txBox="1"/>
          <p:nvPr/>
        </p:nvSpPr>
        <p:spPr>
          <a:xfrm flipH="1">
            <a:off x="5593434" y="40047863"/>
            <a:ext cx="7727376" cy="923330"/>
          </a:xfrm>
          <a:prstGeom prst="rect">
            <a:avLst/>
          </a:prstGeom>
          <a:noFill/>
        </p:spPr>
        <p:txBody>
          <a:bodyPr wrap="square" rtlCol="0">
            <a:spAutoFit/>
          </a:bodyPr>
          <a:lstStyle/>
          <a:p>
            <a:r>
              <a:rPr lang="en-US" sz="5400" b="1" dirty="0"/>
              <a:t>Types of Human Error</a:t>
            </a:r>
            <a:endParaRPr lang="en-US" sz="3198" b="1" dirty="0"/>
          </a:p>
        </p:txBody>
      </p:sp>
      <p:sp>
        <p:nvSpPr>
          <p:cNvPr id="17" name="Rectangle 16">
            <a:extLst>
              <a:ext uri="{FF2B5EF4-FFF2-40B4-BE49-F238E27FC236}">
                <a16:creationId xmlns:a16="http://schemas.microsoft.com/office/drawing/2014/main" id="{EC8F4DFB-45CC-4775-A260-5811C1DCB00B}"/>
              </a:ext>
            </a:extLst>
          </p:cNvPr>
          <p:cNvSpPr/>
          <p:nvPr/>
        </p:nvSpPr>
        <p:spPr>
          <a:xfrm>
            <a:off x="22821900" y="19507200"/>
            <a:ext cx="45720" cy="45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4" name="Table 23">
            <a:extLst>
              <a:ext uri="{FF2B5EF4-FFF2-40B4-BE49-F238E27FC236}">
                <a16:creationId xmlns:a16="http://schemas.microsoft.com/office/drawing/2014/main" id="{65988CF3-1BB4-4C83-8EFA-197CA155E28F}"/>
              </a:ext>
            </a:extLst>
          </p:cNvPr>
          <p:cNvGraphicFramePr>
            <a:graphicFrameLocks noGrp="1"/>
          </p:cNvGraphicFramePr>
          <p:nvPr>
            <p:extLst>
              <p:ext uri="{D42A27DB-BD31-4B8C-83A1-F6EECF244321}">
                <p14:modId xmlns:p14="http://schemas.microsoft.com/office/powerpoint/2010/main" val="853779057"/>
              </p:ext>
            </p:extLst>
          </p:nvPr>
        </p:nvGraphicFramePr>
        <p:xfrm>
          <a:off x="18526988" y="40975389"/>
          <a:ext cx="15347610" cy="10185282"/>
        </p:xfrm>
        <a:graphic>
          <a:graphicData uri="http://schemas.openxmlformats.org/drawingml/2006/table">
            <a:tbl>
              <a:tblPr firstRow="1" firstCol="1" bandRow="1">
                <a:tableStyleId>{93296810-A885-4BE3-A3E7-6D5BEEA58F35}</a:tableStyleId>
              </a:tblPr>
              <a:tblGrid>
                <a:gridCol w="3094146">
                  <a:extLst>
                    <a:ext uri="{9D8B030D-6E8A-4147-A177-3AD203B41FA5}">
                      <a16:colId xmlns:a16="http://schemas.microsoft.com/office/drawing/2014/main" val="605645"/>
                    </a:ext>
                  </a:extLst>
                </a:gridCol>
                <a:gridCol w="12253464">
                  <a:extLst>
                    <a:ext uri="{9D8B030D-6E8A-4147-A177-3AD203B41FA5}">
                      <a16:colId xmlns:a16="http://schemas.microsoft.com/office/drawing/2014/main" val="877471962"/>
                    </a:ext>
                  </a:extLst>
                </a:gridCol>
              </a:tblGrid>
              <a:tr h="2710056">
                <a:tc>
                  <a:txBody>
                    <a:bodyPr/>
                    <a:lstStyle/>
                    <a:p>
                      <a:pPr marL="0" marR="0">
                        <a:lnSpc>
                          <a:spcPct val="107000"/>
                        </a:lnSpc>
                        <a:spcBef>
                          <a:spcPts val="0"/>
                        </a:spcBef>
                        <a:spcAft>
                          <a:spcPts val="0"/>
                        </a:spcAft>
                        <a:tabLst>
                          <a:tab pos="836295" algn="l"/>
                        </a:tabLst>
                      </a:pPr>
                      <a:r>
                        <a:rPr lang="en-US" sz="4200" dirty="0">
                          <a:solidFill>
                            <a:schemeClr val="tx1"/>
                          </a:solidFill>
                          <a:effectLst/>
                        </a:rPr>
                        <a:t>Slips	</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4200" dirty="0">
                          <a:solidFill>
                            <a:schemeClr val="tx1"/>
                          </a:solidFill>
                          <a:effectLst/>
                        </a:rPr>
                        <a:t>Errors that occur during skill based, automatic routine behaviors. (e.g. A driver does not put on the turn signal before changing lanes.)</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55461722"/>
                  </a:ext>
                </a:extLst>
              </a:tr>
              <a:tr h="2710056">
                <a:tc>
                  <a:txBody>
                    <a:bodyPr/>
                    <a:lstStyle/>
                    <a:p>
                      <a:pPr marL="0" marR="0">
                        <a:lnSpc>
                          <a:spcPct val="107000"/>
                        </a:lnSpc>
                        <a:spcBef>
                          <a:spcPts val="0"/>
                        </a:spcBef>
                        <a:spcAft>
                          <a:spcPts val="0"/>
                        </a:spcAft>
                      </a:pPr>
                      <a:r>
                        <a:rPr lang="en-US" sz="4200" dirty="0">
                          <a:solidFill>
                            <a:schemeClr val="tx1"/>
                          </a:solidFill>
                          <a:effectLst/>
                        </a:rPr>
                        <a:t>Lapses</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4200" dirty="0">
                          <a:solidFill>
                            <a:schemeClr val="tx1"/>
                          </a:solidFill>
                          <a:effectLst/>
                        </a:rPr>
                        <a:t>Memory errors that occur in procedures. (e.g. Someone is baking a cake and forgets to add an ingredient to a recipe)</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10501729"/>
                  </a:ext>
                </a:extLst>
              </a:tr>
              <a:tr h="4765170">
                <a:tc>
                  <a:txBody>
                    <a:bodyPr/>
                    <a:lstStyle/>
                    <a:p>
                      <a:pPr marL="0" marR="0">
                        <a:lnSpc>
                          <a:spcPct val="107000"/>
                        </a:lnSpc>
                        <a:spcBef>
                          <a:spcPts val="0"/>
                        </a:spcBef>
                        <a:spcAft>
                          <a:spcPts val="0"/>
                        </a:spcAft>
                      </a:pPr>
                      <a:r>
                        <a:rPr lang="en-US" sz="4200" dirty="0">
                          <a:solidFill>
                            <a:schemeClr val="tx1"/>
                          </a:solidFill>
                          <a:effectLst/>
                        </a:rPr>
                        <a:t>Mistakes</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4200" dirty="0">
                          <a:solidFill>
                            <a:schemeClr val="tx1"/>
                          </a:solidFill>
                          <a:effectLst/>
                        </a:rPr>
                        <a:t>Errors due to lack of knowledge, or misapplying rules to situations that don’t fit. (e.g. someone gives the wrong medicine, either due to lack of knowledge of the patient’s medical history or due to some rule about giving the drug for similar situations.)</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03374602"/>
                  </a:ext>
                </a:extLst>
              </a:tr>
            </a:tbl>
          </a:graphicData>
        </a:graphic>
      </p:graphicFrame>
      <p:pic>
        <p:nvPicPr>
          <p:cNvPr id="35" name="Picture 34">
            <a:extLst>
              <a:ext uri="{FF2B5EF4-FFF2-40B4-BE49-F238E27FC236}">
                <a16:creationId xmlns:a16="http://schemas.microsoft.com/office/drawing/2014/main" id="{81BED5E1-C568-408A-A4C0-1AB0F64D47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70911" y="19507200"/>
            <a:ext cx="10840551" cy="6957975"/>
          </a:xfrm>
          <a:prstGeom prst="rect">
            <a:avLst/>
          </a:prstGeom>
        </p:spPr>
      </p:pic>
      <p:graphicFrame>
        <p:nvGraphicFramePr>
          <p:cNvPr id="36" name="Table 35">
            <a:extLst>
              <a:ext uri="{FF2B5EF4-FFF2-40B4-BE49-F238E27FC236}">
                <a16:creationId xmlns:a16="http://schemas.microsoft.com/office/drawing/2014/main" id="{B5F88FB7-57C2-450B-99C8-403B8E15CEFE}"/>
              </a:ext>
            </a:extLst>
          </p:cNvPr>
          <p:cNvGraphicFramePr>
            <a:graphicFrameLocks noGrp="1"/>
          </p:cNvGraphicFramePr>
          <p:nvPr>
            <p:extLst>
              <p:ext uri="{D42A27DB-BD31-4B8C-83A1-F6EECF244321}">
                <p14:modId xmlns:p14="http://schemas.microsoft.com/office/powerpoint/2010/main" val="381132878"/>
              </p:ext>
            </p:extLst>
          </p:nvPr>
        </p:nvGraphicFramePr>
        <p:xfrm>
          <a:off x="-1" y="41323731"/>
          <a:ext cx="18286591" cy="9488597"/>
        </p:xfrm>
        <a:graphic>
          <a:graphicData uri="http://schemas.openxmlformats.org/drawingml/2006/table">
            <a:tbl>
              <a:tblPr firstRow="1" firstCol="1" bandRow="1">
                <a:tableStyleId>{93296810-A885-4BE3-A3E7-6D5BEEA58F35}</a:tableStyleId>
              </a:tblPr>
              <a:tblGrid>
                <a:gridCol w="3693051">
                  <a:extLst>
                    <a:ext uri="{9D8B030D-6E8A-4147-A177-3AD203B41FA5}">
                      <a16:colId xmlns:a16="http://schemas.microsoft.com/office/drawing/2014/main" val="1990574664"/>
                    </a:ext>
                  </a:extLst>
                </a:gridCol>
                <a:gridCol w="14593540">
                  <a:extLst>
                    <a:ext uri="{9D8B030D-6E8A-4147-A177-3AD203B41FA5}">
                      <a16:colId xmlns:a16="http://schemas.microsoft.com/office/drawing/2014/main" val="903142126"/>
                    </a:ext>
                  </a:extLst>
                </a:gridCol>
              </a:tblGrid>
              <a:tr h="705246">
                <a:tc>
                  <a:txBody>
                    <a:bodyPr/>
                    <a:lstStyle/>
                    <a:p>
                      <a:pPr marL="0" marR="0">
                        <a:lnSpc>
                          <a:spcPct val="107000"/>
                        </a:lnSpc>
                        <a:spcBef>
                          <a:spcPts val="0"/>
                        </a:spcBef>
                        <a:spcAft>
                          <a:spcPts val="0"/>
                        </a:spcAft>
                      </a:pPr>
                      <a:r>
                        <a:rPr lang="en-US" sz="4200" dirty="0">
                          <a:solidFill>
                            <a:schemeClr val="tx1"/>
                          </a:solidFill>
                          <a:effectLst/>
                        </a:rPr>
                        <a:t>Syringe Swop</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4200" dirty="0">
                          <a:solidFill>
                            <a:schemeClr val="tx1"/>
                          </a:solidFill>
                          <a:effectLst/>
                        </a:rPr>
                        <a:t>The wrong syringe is chosen due to not reading the label.</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01798787"/>
                  </a:ext>
                </a:extLst>
              </a:tr>
              <a:tr h="1354404">
                <a:tc>
                  <a:txBody>
                    <a:bodyPr/>
                    <a:lstStyle/>
                    <a:p>
                      <a:pPr marL="0" marR="0">
                        <a:lnSpc>
                          <a:spcPct val="107000"/>
                        </a:lnSpc>
                        <a:spcBef>
                          <a:spcPts val="0"/>
                        </a:spcBef>
                        <a:spcAft>
                          <a:spcPts val="0"/>
                        </a:spcAft>
                      </a:pPr>
                      <a:r>
                        <a:rPr lang="en-US" sz="4200" dirty="0">
                          <a:solidFill>
                            <a:schemeClr val="tx1"/>
                          </a:solidFill>
                          <a:effectLst/>
                        </a:rPr>
                        <a:t>Syringe Label Error</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4200" dirty="0">
                          <a:solidFill>
                            <a:schemeClr val="tx1"/>
                          </a:solidFill>
                          <a:effectLst/>
                        </a:rPr>
                        <a:t>The syringe is improperly labeled with the medication it contains.</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06454637"/>
                  </a:ext>
                </a:extLst>
              </a:tr>
              <a:tr h="1178481">
                <a:tc>
                  <a:txBody>
                    <a:bodyPr/>
                    <a:lstStyle/>
                    <a:p>
                      <a:pPr marL="0" marR="0">
                        <a:lnSpc>
                          <a:spcPct val="107000"/>
                        </a:lnSpc>
                        <a:spcBef>
                          <a:spcPts val="0"/>
                        </a:spcBef>
                        <a:spcAft>
                          <a:spcPts val="0"/>
                        </a:spcAft>
                      </a:pPr>
                      <a:r>
                        <a:rPr lang="en-US" sz="4200" dirty="0">
                          <a:solidFill>
                            <a:schemeClr val="tx1"/>
                          </a:solidFill>
                          <a:effectLst/>
                        </a:rPr>
                        <a:t>Pharmaceutical Dilution Error</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4200" dirty="0">
                          <a:solidFill>
                            <a:schemeClr val="tx1"/>
                          </a:solidFill>
                          <a:effectLst/>
                        </a:rPr>
                        <a:t>The incorrect dilution of the drug is used.</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29716442"/>
                  </a:ext>
                </a:extLst>
              </a:tr>
              <a:tr h="2025018">
                <a:tc>
                  <a:txBody>
                    <a:bodyPr/>
                    <a:lstStyle/>
                    <a:p>
                      <a:pPr marL="0" marR="0">
                        <a:lnSpc>
                          <a:spcPct val="107000"/>
                        </a:lnSpc>
                        <a:spcBef>
                          <a:spcPts val="0"/>
                        </a:spcBef>
                        <a:spcAft>
                          <a:spcPts val="0"/>
                        </a:spcAft>
                      </a:pPr>
                      <a:r>
                        <a:rPr lang="en-US" sz="4200" dirty="0">
                          <a:solidFill>
                            <a:schemeClr val="tx1"/>
                          </a:solidFill>
                          <a:effectLst/>
                        </a:rPr>
                        <a:t>Administration Route errors</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4200" dirty="0">
                          <a:solidFill>
                            <a:schemeClr val="tx1"/>
                          </a:solidFill>
                          <a:effectLst/>
                        </a:rPr>
                        <a:t>The drugs are given through the incorrect method (e.g. given through injection rather then intravenously.)</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72827867"/>
                  </a:ext>
                </a:extLst>
              </a:tr>
              <a:tr h="2710056">
                <a:tc>
                  <a:txBody>
                    <a:bodyPr/>
                    <a:lstStyle/>
                    <a:p>
                      <a:pPr marL="0" marR="0">
                        <a:lnSpc>
                          <a:spcPct val="107000"/>
                        </a:lnSpc>
                        <a:spcBef>
                          <a:spcPts val="0"/>
                        </a:spcBef>
                        <a:spcAft>
                          <a:spcPts val="0"/>
                        </a:spcAft>
                      </a:pPr>
                      <a:r>
                        <a:rPr lang="en-US" sz="4200" dirty="0">
                          <a:solidFill>
                            <a:schemeClr val="tx1"/>
                          </a:solidFill>
                          <a:effectLst/>
                        </a:rPr>
                        <a:t>Communication Medication Errors</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4200" dirty="0">
                          <a:solidFill>
                            <a:schemeClr val="tx1"/>
                          </a:solidFill>
                          <a:effectLst/>
                        </a:rPr>
                        <a:t>Improper communication results in the wrong drug being administered. Could be caused by factors such accents, different trainings, familiarity with terminology, or simply similar sounding drug names</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78753859"/>
                  </a:ext>
                </a:extLst>
              </a:tr>
              <a:tr h="1354404">
                <a:tc>
                  <a:txBody>
                    <a:bodyPr/>
                    <a:lstStyle/>
                    <a:p>
                      <a:pPr marL="0" marR="0">
                        <a:lnSpc>
                          <a:spcPct val="107000"/>
                        </a:lnSpc>
                        <a:spcBef>
                          <a:spcPts val="0"/>
                        </a:spcBef>
                        <a:spcAft>
                          <a:spcPts val="0"/>
                        </a:spcAft>
                      </a:pPr>
                      <a:r>
                        <a:rPr lang="en-US" sz="4200" dirty="0">
                          <a:solidFill>
                            <a:schemeClr val="tx1"/>
                          </a:solidFill>
                          <a:effectLst/>
                        </a:rPr>
                        <a:t>Wrong Dosage Error</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4200" dirty="0">
                          <a:solidFill>
                            <a:schemeClr val="tx1"/>
                          </a:solidFill>
                          <a:effectLst/>
                        </a:rPr>
                        <a:t>Wrong dosage of medicine is given.</a:t>
                      </a:r>
                      <a:endParaRPr lang="en-US" sz="30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53456956"/>
                  </a:ext>
                </a:extLst>
              </a:tr>
            </a:tbl>
          </a:graphicData>
        </a:graphic>
      </p:graphicFrame>
      <p:pic>
        <p:nvPicPr>
          <p:cNvPr id="39" name="Picture 38">
            <a:extLst>
              <a:ext uri="{FF2B5EF4-FFF2-40B4-BE49-F238E27FC236}">
                <a16:creationId xmlns:a16="http://schemas.microsoft.com/office/drawing/2014/main" id="{76E61E8B-B1B5-43C1-9A86-9A72ED21B15A}"/>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9918734" y="28164396"/>
            <a:ext cx="10840551" cy="7326102"/>
          </a:xfrm>
          <a:prstGeom prst="rect">
            <a:avLst/>
          </a:prstGeom>
          <a:noFill/>
          <a:ln>
            <a:noFill/>
          </a:ln>
        </p:spPr>
      </p:pic>
      <p:sp>
        <p:nvSpPr>
          <p:cNvPr id="40" name="TextBox 39">
            <a:extLst>
              <a:ext uri="{FF2B5EF4-FFF2-40B4-BE49-F238E27FC236}">
                <a16:creationId xmlns:a16="http://schemas.microsoft.com/office/drawing/2014/main" id="{30A7FA1A-F5EA-4A6C-B681-DC8C52DF81D4}"/>
              </a:ext>
            </a:extLst>
          </p:cNvPr>
          <p:cNvSpPr txBox="1"/>
          <p:nvPr/>
        </p:nvSpPr>
        <p:spPr>
          <a:xfrm>
            <a:off x="35547318" y="22364713"/>
            <a:ext cx="184731" cy="369332"/>
          </a:xfrm>
          <a:prstGeom prst="rect">
            <a:avLst/>
          </a:prstGeom>
          <a:noFill/>
        </p:spPr>
        <p:txBody>
          <a:bodyPr wrap="none" rtlCol="0">
            <a:spAutoFit/>
          </a:bodyPr>
          <a:lstStyle/>
          <a:p>
            <a:endParaRPr lang="en-US" dirty="0"/>
          </a:p>
        </p:txBody>
      </p:sp>
      <p:pic>
        <p:nvPicPr>
          <p:cNvPr id="43" name="Picture 42">
            <a:extLst>
              <a:ext uri="{FF2B5EF4-FFF2-40B4-BE49-F238E27FC236}">
                <a16:creationId xmlns:a16="http://schemas.microsoft.com/office/drawing/2014/main" id="{86567C38-2D61-4A2C-865D-C8BFC24ECF03}"/>
              </a:ext>
            </a:extLst>
          </p:cNvPr>
          <p:cNvPicPr>
            <a:picLocks noChangeAspect="1"/>
          </p:cNvPicPr>
          <p:nvPr/>
        </p:nvPicPr>
        <p:blipFill>
          <a:blip r:embed="rId5"/>
          <a:stretch>
            <a:fillRect/>
          </a:stretch>
        </p:blipFill>
        <p:spPr>
          <a:xfrm>
            <a:off x="15907897" y="28264015"/>
            <a:ext cx="11741893" cy="6906999"/>
          </a:xfrm>
          <a:prstGeom prst="rect">
            <a:avLst/>
          </a:prstGeom>
        </p:spPr>
      </p:pic>
      <p:sp>
        <p:nvSpPr>
          <p:cNvPr id="45" name="TextBox 44">
            <a:extLst>
              <a:ext uri="{FF2B5EF4-FFF2-40B4-BE49-F238E27FC236}">
                <a16:creationId xmlns:a16="http://schemas.microsoft.com/office/drawing/2014/main" id="{52FBBE5C-9376-46EC-99FD-F18925D78551}"/>
              </a:ext>
            </a:extLst>
          </p:cNvPr>
          <p:cNvSpPr txBox="1"/>
          <p:nvPr/>
        </p:nvSpPr>
        <p:spPr>
          <a:xfrm>
            <a:off x="7794319" y="18336458"/>
            <a:ext cx="6705600" cy="2071368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US" sz="5200" b="1" dirty="0">
                <a:ln w="0"/>
                <a:solidFill>
                  <a:schemeClr val="tx1"/>
                </a:solidFill>
                <a:effectLst>
                  <a:outerShdw blurRad="38100" dist="19050" dir="2700000" algn="tl" rotWithShape="0">
                    <a:schemeClr val="dk1">
                      <a:alpha val="40000"/>
                    </a:schemeClr>
                  </a:outerShdw>
                </a:effectLst>
              </a:rPr>
              <a:t>Future Directions</a:t>
            </a:r>
          </a:p>
          <a:p>
            <a:pPr marL="571614" indent="-571614">
              <a:buFont typeface="Arial" panose="020B0604020202020204" pitchFamily="34" charset="0"/>
              <a:buChar char="•"/>
            </a:pPr>
            <a:r>
              <a:rPr lang="en-US" sz="52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Nanotechnology will allow anesthesia to be administered  to the brain or specific areas.</a:t>
            </a:r>
          </a:p>
          <a:p>
            <a:pPr marL="571614" indent="-571614">
              <a:buFont typeface="Arial" panose="020B0604020202020204" pitchFamily="34" charset="0"/>
              <a:buChar char="•"/>
            </a:pPr>
            <a:r>
              <a:rPr lang="en-US" sz="52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Is still untested and ethical issues will hold up research. </a:t>
            </a:r>
          </a:p>
          <a:p>
            <a:pPr marL="571614" indent="-571614">
              <a:buFont typeface="Arial" panose="020B0604020202020204" pitchFamily="34" charset="0"/>
              <a:buChar char="•"/>
            </a:pPr>
            <a:r>
              <a:rPr lang="en-US" sz="52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Mental illness from trauma may increase chances of medication errors</a:t>
            </a:r>
          </a:p>
          <a:p>
            <a:pPr marL="571614" indent="-571614">
              <a:buFont typeface="Arial" panose="020B0604020202020204" pitchFamily="34" charset="0"/>
              <a:buChar char="•"/>
            </a:pPr>
            <a:r>
              <a:rPr lang="en-US" sz="52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One of the most effective forms of psychotherapy is Eye Movement desensitization and reprocessing</a:t>
            </a:r>
          </a:p>
          <a:p>
            <a:pPr marL="571614" indent="-571614">
              <a:buFont typeface="Arial" panose="020B0604020202020204" pitchFamily="34" charset="0"/>
              <a:buChar char="•"/>
            </a:pPr>
            <a:r>
              <a:rPr lang="en-US" sz="520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 possible method of treatment is combining EMDR with Simulation to create images and further help treatment.</a:t>
            </a:r>
          </a:p>
          <a:p>
            <a:pPr marL="571614" indent="-571614">
              <a:buFont typeface="Arial" panose="020B0604020202020204" pitchFamily="34" charset="0"/>
              <a:buChar char="•"/>
            </a:pPr>
            <a:endParaRPr lang="en-US" sz="4002" dirty="0"/>
          </a:p>
        </p:txBody>
      </p:sp>
      <p:pic>
        <p:nvPicPr>
          <p:cNvPr id="47" name="Picture 46">
            <a:extLst>
              <a:ext uri="{FF2B5EF4-FFF2-40B4-BE49-F238E27FC236}">
                <a16:creationId xmlns:a16="http://schemas.microsoft.com/office/drawing/2014/main" id="{115DD79A-1760-4C70-9766-B084E36E766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776865" y="28414855"/>
            <a:ext cx="12441658" cy="6998438"/>
          </a:xfrm>
          <a:prstGeom prst="rect">
            <a:avLst/>
          </a:prstGeom>
        </p:spPr>
      </p:pic>
      <p:sp>
        <p:nvSpPr>
          <p:cNvPr id="50" name="Rectangle 49">
            <a:extLst>
              <a:ext uri="{FF2B5EF4-FFF2-40B4-BE49-F238E27FC236}">
                <a16:creationId xmlns:a16="http://schemas.microsoft.com/office/drawing/2014/main" id="{AFC6E1B2-9446-4ACE-BF38-75A1445557E9}"/>
              </a:ext>
            </a:extLst>
          </p:cNvPr>
          <p:cNvSpPr/>
          <p:nvPr/>
        </p:nvSpPr>
        <p:spPr>
          <a:xfrm>
            <a:off x="15420978" y="14145651"/>
            <a:ext cx="45720" cy="2098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0A993046-C936-4BE6-8A99-F3DC22077FE7}"/>
              </a:ext>
            </a:extLst>
          </p:cNvPr>
          <p:cNvSpPr/>
          <p:nvPr/>
        </p:nvSpPr>
        <p:spPr>
          <a:xfrm>
            <a:off x="36156900" y="16911636"/>
            <a:ext cx="45720" cy="45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57">
            <a:extLst>
              <a:ext uri="{FF2B5EF4-FFF2-40B4-BE49-F238E27FC236}">
                <a16:creationId xmlns:a16="http://schemas.microsoft.com/office/drawing/2014/main" id="{420A2272-6ECF-4FE4-B144-A3D5023FEAF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013167" y="18934678"/>
            <a:ext cx="10291911" cy="8973867"/>
          </a:xfrm>
          <a:prstGeom prst="rect">
            <a:avLst/>
          </a:prstGeom>
        </p:spPr>
      </p:pic>
      <p:sp>
        <p:nvSpPr>
          <p:cNvPr id="62" name="TextBox 61">
            <a:extLst>
              <a:ext uri="{FF2B5EF4-FFF2-40B4-BE49-F238E27FC236}">
                <a16:creationId xmlns:a16="http://schemas.microsoft.com/office/drawing/2014/main" id="{ED9AA633-7DCE-48B9-970D-F7D12C1FD9B6}"/>
              </a:ext>
            </a:extLst>
          </p:cNvPr>
          <p:cNvSpPr txBox="1"/>
          <p:nvPr/>
        </p:nvSpPr>
        <p:spPr>
          <a:xfrm>
            <a:off x="20402313" y="39217718"/>
            <a:ext cx="11391900" cy="1754326"/>
          </a:xfrm>
          <a:prstGeom prst="rect">
            <a:avLst/>
          </a:prstGeom>
          <a:noFill/>
        </p:spPr>
        <p:txBody>
          <a:bodyPr wrap="square" rtlCol="0">
            <a:spAutoFit/>
          </a:bodyPr>
          <a:lstStyle/>
          <a:p>
            <a:r>
              <a:rPr lang="en-US" sz="5400" b="1" dirty="0"/>
              <a:t>Types of Medication Error in Anesthesiology</a:t>
            </a:r>
          </a:p>
        </p:txBody>
      </p:sp>
      <p:graphicFrame>
        <p:nvGraphicFramePr>
          <p:cNvPr id="4" name="Chart 3">
            <a:extLst>
              <a:ext uri="{FF2B5EF4-FFF2-40B4-BE49-F238E27FC236}">
                <a16:creationId xmlns:a16="http://schemas.microsoft.com/office/drawing/2014/main" id="{B4DB11FC-6FF4-4FA1-B750-3418EEC533C7}"/>
              </a:ext>
            </a:extLst>
          </p:cNvPr>
          <p:cNvGraphicFramePr/>
          <p:nvPr>
            <p:extLst>
              <p:ext uri="{D42A27DB-BD31-4B8C-83A1-F6EECF244321}">
                <p14:modId xmlns:p14="http://schemas.microsoft.com/office/powerpoint/2010/main" val="1198484044"/>
              </p:ext>
            </p:extLst>
          </p:nvPr>
        </p:nvGraphicFramePr>
        <p:xfrm>
          <a:off x="36248340" y="912182"/>
          <a:ext cx="14881833" cy="11379199"/>
        </p:xfrm>
        <a:graphic>
          <a:graphicData uri="http://schemas.openxmlformats.org/drawingml/2006/chart">
            <c:chart xmlns:c="http://schemas.openxmlformats.org/drawingml/2006/chart" xmlns:r="http://schemas.openxmlformats.org/officeDocument/2006/relationships" r:id="rId8"/>
          </a:graphicData>
        </a:graphic>
      </p:graphicFrame>
      <p:pic>
        <p:nvPicPr>
          <p:cNvPr id="41" name="Picture 40">
            <a:extLst>
              <a:ext uri="{FF2B5EF4-FFF2-40B4-BE49-F238E27FC236}">
                <a16:creationId xmlns:a16="http://schemas.microsoft.com/office/drawing/2014/main" id="{8D3847F0-0E30-40E4-B110-F84CC3696655}"/>
              </a:ext>
            </a:extLst>
          </p:cNvPr>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7542550" y="18934678"/>
            <a:ext cx="13100649" cy="8743612"/>
          </a:xfrm>
          <a:prstGeom prst="rect">
            <a:avLst/>
          </a:prstGeom>
          <a:noFill/>
          <a:ln>
            <a:noFill/>
          </a:ln>
        </p:spPr>
      </p:pic>
      <p:graphicFrame>
        <p:nvGraphicFramePr>
          <p:cNvPr id="22" name="Table 21">
            <a:extLst>
              <a:ext uri="{FF2B5EF4-FFF2-40B4-BE49-F238E27FC236}">
                <a16:creationId xmlns:a16="http://schemas.microsoft.com/office/drawing/2014/main" id="{4B00729F-4B85-4D93-B9D9-D41F9878ED2C}"/>
              </a:ext>
            </a:extLst>
          </p:cNvPr>
          <p:cNvGraphicFramePr>
            <a:graphicFrameLocks noGrp="1"/>
          </p:cNvGraphicFramePr>
          <p:nvPr>
            <p:extLst>
              <p:ext uri="{D42A27DB-BD31-4B8C-83A1-F6EECF244321}">
                <p14:modId xmlns:p14="http://schemas.microsoft.com/office/powerpoint/2010/main" val="2434316984"/>
              </p:ext>
            </p:extLst>
          </p:nvPr>
        </p:nvGraphicFramePr>
        <p:xfrm>
          <a:off x="34160096" y="41612956"/>
          <a:ext cx="17113161" cy="9199372"/>
        </p:xfrm>
        <a:graphic>
          <a:graphicData uri="http://schemas.openxmlformats.org/drawingml/2006/table">
            <a:tbl>
              <a:tblPr firstRow="1" firstCol="1" bandRow="1"/>
              <a:tblGrid>
                <a:gridCol w="3779538">
                  <a:extLst>
                    <a:ext uri="{9D8B030D-6E8A-4147-A177-3AD203B41FA5}">
                      <a16:colId xmlns:a16="http://schemas.microsoft.com/office/drawing/2014/main" val="2246475490"/>
                    </a:ext>
                  </a:extLst>
                </a:gridCol>
                <a:gridCol w="13333623">
                  <a:extLst>
                    <a:ext uri="{9D8B030D-6E8A-4147-A177-3AD203B41FA5}">
                      <a16:colId xmlns:a16="http://schemas.microsoft.com/office/drawing/2014/main" val="2246241623"/>
                    </a:ext>
                  </a:extLst>
                </a:gridCol>
              </a:tblGrid>
              <a:tr h="0">
                <a:tc>
                  <a:txBody>
                    <a:bodyPr/>
                    <a:lstStyle/>
                    <a:p>
                      <a:pPr marL="0" marR="0">
                        <a:lnSpc>
                          <a:spcPct val="107000"/>
                        </a:lnSpc>
                        <a:spcBef>
                          <a:spcPts val="0"/>
                        </a:spcBef>
                        <a:spcAft>
                          <a:spcPts val="0"/>
                        </a:spcAft>
                      </a:pPr>
                      <a:r>
                        <a:rPr lang="en-US" sz="4800" b="1">
                          <a:effectLst/>
                          <a:latin typeface="Times New Roman" panose="02020603050405020304" pitchFamily="18" charset="0"/>
                          <a:ea typeface="Calibri" panose="020F0502020204030204" pitchFamily="34" charset="0"/>
                          <a:cs typeface="Times New Roman" panose="02020603050405020304" pitchFamily="18" charset="0"/>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marL="0" marR="0">
                        <a:lnSpc>
                          <a:spcPct val="107000"/>
                        </a:lnSpc>
                        <a:spcBef>
                          <a:spcPts val="0"/>
                        </a:spcBef>
                        <a:spcAft>
                          <a:spcPts val="0"/>
                        </a:spcAft>
                      </a:pPr>
                      <a:r>
                        <a:rPr lang="en-US" sz="4800">
                          <a:effectLst/>
                          <a:latin typeface="Times New Roman" panose="02020603050405020304" pitchFamily="18" charset="0"/>
                          <a:ea typeface="Calibri" panose="020F0502020204030204" pitchFamily="34" charset="0"/>
                          <a:cs typeface="Times New Roman" panose="02020603050405020304" pitchFamily="18" charset="0"/>
                        </a:rPr>
                        <a: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extLst>
                  <a:ext uri="{0D108BD9-81ED-4DB2-BD59-A6C34878D82A}">
                    <a16:rowId xmlns:a16="http://schemas.microsoft.com/office/drawing/2014/main" val="2476593948"/>
                  </a:ext>
                </a:extLst>
              </a:tr>
              <a:tr h="0">
                <a:tc>
                  <a:txBody>
                    <a:bodyPr/>
                    <a:lstStyle/>
                    <a:p>
                      <a:pPr marL="0" marR="0">
                        <a:lnSpc>
                          <a:spcPct val="107000"/>
                        </a:lnSpc>
                        <a:spcBef>
                          <a:spcPts val="0"/>
                        </a:spcBef>
                        <a:spcAft>
                          <a:spcPts val="0"/>
                        </a:spcAft>
                      </a:pPr>
                      <a:r>
                        <a:rPr lang="en-US" sz="4800" b="1">
                          <a:effectLst/>
                          <a:latin typeface="Times New Roman" panose="02020603050405020304" pitchFamily="18" charset="0"/>
                          <a:ea typeface="Calibri" panose="020F0502020204030204" pitchFamily="34" charset="0"/>
                          <a:cs typeface="Times New Roman" panose="02020603050405020304" pitchFamily="18" charset="0"/>
                        </a:rPr>
                        <a:t>Low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4800" b="1">
                          <a:effectLst/>
                          <a:latin typeface="Times New Roman" panose="02020603050405020304" pitchFamily="18" charset="0"/>
                          <a:ea typeface="Calibri" panose="020F0502020204030204" pitchFamily="34" charset="0"/>
                          <a:cs typeface="Times New Roman" panose="02020603050405020304" pitchFamily="18" charset="0"/>
                        </a:rPr>
                        <a:t>Blood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4800" b="1">
                          <a:effectLst/>
                          <a:latin typeface="Times New Roman" panose="02020603050405020304" pitchFamily="18" charset="0"/>
                          <a:ea typeface="Calibri" panose="020F0502020204030204" pitchFamily="34" charset="0"/>
                          <a:cs typeface="Times New Roman" panose="02020603050405020304" pitchFamily="18" charset="0"/>
                        </a:rPr>
                        <a:t>Pressure</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marL="0" marR="0">
                        <a:lnSpc>
                          <a:spcPct val="107000"/>
                        </a:lnSpc>
                        <a:spcBef>
                          <a:spcPts val="0"/>
                        </a:spcBef>
                        <a:spcAft>
                          <a:spcPts val="0"/>
                        </a:spcAft>
                      </a:pPr>
                      <a:r>
                        <a:rPr lang="en-US" sz="4800">
                          <a:effectLst/>
                          <a:latin typeface="Times New Roman" panose="02020603050405020304" pitchFamily="18" charset="0"/>
                          <a:ea typeface="Calibri" panose="020F0502020204030204" pitchFamily="34" charset="0"/>
                          <a:cs typeface="Times New Roman" panose="02020603050405020304" pitchFamily="18" charset="0"/>
                        </a:rPr>
                        <a:t>Lack of oxygen to the brain, causing brain damage.</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5E0B3"/>
                    </a:solidFill>
                  </a:tcPr>
                </a:tc>
                <a:extLst>
                  <a:ext uri="{0D108BD9-81ED-4DB2-BD59-A6C34878D82A}">
                    <a16:rowId xmlns:a16="http://schemas.microsoft.com/office/drawing/2014/main" val="4065371846"/>
                  </a:ext>
                </a:extLst>
              </a:tr>
              <a:tr h="0">
                <a:tc>
                  <a:txBody>
                    <a:bodyPr/>
                    <a:lstStyle/>
                    <a:p>
                      <a:pPr marL="0" marR="0">
                        <a:lnSpc>
                          <a:spcPct val="107000"/>
                        </a:lnSpc>
                        <a:spcBef>
                          <a:spcPts val="0"/>
                        </a:spcBef>
                        <a:spcAft>
                          <a:spcPts val="0"/>
                        </a:spcAft>
                      </a:pPr>
                      <a:r>
                        <a:rPr lang="en-US" sz="4800" b="1">
                          <a:effectLst/>
                          <a:latin typeface="Times New Roman" panose="02020603050405020304" pitchFamily="18" charset="0"/>
                          <a:ea typeface="Calibri" panose="020F0502020204030204" pitchFamily="34" charset="0"/>
                          <a:cs typeface="Times New Roman" panose="02020603050405020304" pitchFamily="18" charset="0"/>
                        </a:rPr>
                        <a:t>Irregular Heart </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4800" b="1">
                          <a:effectLst/>
                          <a:latin typeface="Times New Roman" panose="02020603050405020304" pitchFamily="18" charset="0"/>
                          <a:ea typeface="Calibri" panose="020F0502020204030204" pitchFamily="34" charset="0"/>
                          <a:cs typeface="Times New Roman" panose="02020603050405020304" pitchFamily="18" charset="0"/>
                        </a:rPr>
                        <a:t>Rhythm</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marL="0" marR="0">
                        <a:lnSpc>
                          <a:spcPct val="107000"/>
                        </a:lnSpc>
                        <a:spcBef>
                          <a:spcPts val="0"/>
                        </a:spcBef>
                        <a:spcAft>
                          <a:spcPts val="0"/>
                        </a:spcAft>
                      </a:pPr>
                      <a:r>
                        <a:rPr lang="en-US" sz="4800">
                          <a:effectLst/>
                          <a:latin typeface="Times New Roman" panose="02020603050405020304" pitchFamily="18" charset="0"/>
                          <a:ea typeface="Calibri" panose="020F0502020204030204" pitchFamily="34" charset="0"/>
                          <a:cs typeface="Times New Roman" panose="02020603050405020304" pitchFamily="18" charset="0"/>
                        </a:rPr>
                        <a:t>Possibly could cause stroke, heart stopping or even heart attack</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extLst>
                  <a:ext uri="{0D108BD9-81ED-4DB2-BD59-A6C34878D82A}">
                    <a16:rowId xmlns:a16="http://schemas.microsoft.com/office/drawing/2014/main" val="590518837"/>
                  </a:ext>
                </a:extLst>
              </a:tr>
              <a:tr h="0">
                <a:tc>
                  <a:txBody>
                    <a:bodyPr/>
                    <a:lstStyle/>
                    <a:p>
                      <a:pPr marL="0" marR="0">
                        <a:lnSpc>
                          <a:spcPct val="107000"/>
                        </a:lnSpc>
                        <a:spcBef>
                          <a:spcPts val="0"/>
                        </a:spcBef>
                        <a:spcAft>
                          <a:spcPts val="0"/>
                        </a:spcAft>
                      </a:pPr>
                      <a:r>
                        <a:rPr lang="en-US" sz="4800" b="1">
                          <a:effectLst/>
                          <a:latin typeface="Times New Roman" panose="02020603050405020304" pitchFamily="18" charset="0"/>
                          <a:ea typeface="Calibri" panose="020F0502020204030204" pitchFamily="34" charset="0"/>
                          <a:cs typeface="Times New Roman" panose="02020603050405020304" pitchFamily="18" charset="0"/>
                        </a:rPr>
                        <a:t>Breathing issues</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marL="0" marR="0">
                        <a:lnSpc>
                          <a:spcPct val="107000"/>
                        </a:lnSpc>
                        <a:spcBef>
                          <a:spcPts val="0"/>
                        </a:spcBef>
                        <a:spcAft>
                          <a:spcPts val="0"/>
                        </a:spcAft>
                      </a:pPr>
                      <a:r>
                        <a:rPr lang="en-US" sz="4800">
                          <a:effectLst/>
                          <a:latin typeface="Times New Roman" panose="02020603050405020304" pitchFamily="18" charset="0"/>
                          <a:ea typeface="Calibri" panose="020F0502020204030204" pitchFamily="34" charset="0"/>
                          <a:cs typeface="Times New Roman" panose="02020603050405020304" pitchFamily="18" charset="0"/>
                        </a:rPr>
                        <a:t>Can cause damage to lungs, chronic breathing disorders to develop after surgery, death</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C5E0B3"/>
                    </a:solidFill>
                  </a:tcPr>
                </a:tc>
                <a:extLst>
                  <a:ext uri="{0D108BD9-81ED-4DB2-BD59-A6C34878D82A}">
                    <a16:rowId xmlns:a16="http://schemas.microsoft.com/office/drawing/2014/main" val="1780517199"/>
                  </a:ext>
                </a:extLst>
              </a:tr>
              <a:tr h="0">
                <a:tc>
                  <a:txBody>
                    <a:bodyPr/>
                    <a:lstStyle/>
                    <a:p>
                      <a:pPr marL="0" marR="0">
                        <a:lnSpc>
                          <a:spcPct val="107000"/>
                        </a:lnSpc>
                        <a:spcBef>
                          <a:spcPts val="0"/>
                        </a:spcBef>
                        <a:spcAft>
                          <a:spcPts val="0"/>
                        </a:spcAft>
                      </a:pPr>
                      <a:r>
                        <a:rPr lang="en-US" sz="4800" b="1">
                          <a:effectLst/>
                          <a:latin typeface="Times New Roman" panose="02020603050405020304" pitchFamily="18" charset="0"/>
                          <a:ea typeface="Calibri" panose="020F0502020204030204" pitchFamily="34" charset="0"/>
                          <a:cs typeface="Times New Roman" panose="02020603050405020304" pitchFamily="18" charset="0"/>
                        </a:rPr>
                        <a:t>Intraoperation</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4800" b="1">
                          <a:effectLst/>
                          <a:latin typeface="Times New Roman" panose="02020603050405020304" pitchFamily="18" charset="0"/>
                          <a:ea typeface="Calibri" panose="020F0502020204030204" pitchFamily="34" charset="0"/>
                          <a:cs typeface="Times New Roman" panose="02020603050405020304" pitchFamily="18" charset="0"/>
                        </a:rPr>
                        <a:t>Awareness</a:t>
                      </a:r>
                      <a:endParaRPr lang="en-US" sz="4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marL="0" marR="0">
                        <a:lnSpc>
                          <a:spcPct val="107000"/>
                        </a:lnSpc>
                        <a:spcBef>
                          <a:spcPts val="0"/>
                        </a:spcBef>
                        <a:spcAft>
                          <a:spcPts val="0"/>
                        </a:spcAft>
                      </a:pPr>
                      <a:r>
                        <a:rPr lang="en-US" sz="4800" dirty="0">
                          <a:effectLst/>
                          <a:latin typeface="Times New Roman" panose="02020603050405020304" pitchFamily="18" charset="0"/>
                          <a:ea typeface="Calibri" panose="020F0502020204030204" pitchFamily="34" charset="0"/>
                          <a:cs typeface="Times New Roman" panose="02020603050405020304" pitchFamily="18" charset="0"/>
                        </a:rPr>
                        <a:t>Patient feels the surgery and is aware of what is happening but is not conscious enough to move or speak.</a:t>
                      </a:r>
                      <a:endParaRPr lang="en-US" sz="4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extLst>
                  <a:ext uri="{0D108BD9-81ED-4DB2-BD59-A6C34878D82A}">
                    <a16:rowId xmlns:a16="http://schemas.microsoft.com/office/drawing/2014/main" val="3372691664"/>
                  </a:ext>
                </a:extLst>
              </a:tr>
            </a:tbl>
          </a:graphicData>
        </a:graphic>
      </p:graphicFrame>
      <p:sp>
        <p:nvSpPr>
          <p:cNvPr id="23" name="Rectangle 5">
            <a:extLst>
              <a:ext uri="{FF2B5EF4-FFF2-40B4-BE49-F238E27FC236}">
                <a16:creationId xmlns:a16="http://schemas.microsoft.com/office/drawing/2014/main" id="{F8E9AC96-2D43-4054-AAB3-884F0661005B}"/>
              </a:ext>
            </a:extLst>
          </p:cNvPr>
          <p:cNvSpPr>
            <a:spLocks noChangeArrowheads="1"/>
          </p:cNvSpPr>
          <p:nvPr/>
        </p:nvSpPr>
        <p:spPr bwMode="auto">
          <a:xfrm>
            <a:off x="22634575" y="27185938"/>
            <a:ext cx="51206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5" name="Rectangle 24">
            <a:extLst>
              <a:ext uri="{FF2B5EF4-FFF2-40B4-BE49-F238E27FC236}">
                <a16:creationId xmlns:a16="http://schemas.microsoft.com/office/drawing/2014/main" id="{7A49EC60-00D9-430D-90AB-283F4849FA2D}"/>
              </a:ext>
            </a:extLst>
          </p:cNvPr>
          <p:cNvSpPr/>
          <p:nvPr/>
        </p:nvSpPr>
        <p:spPr>
          <a:xfrm>
            <a:off x="36482154" y="40001696"/>
            <a:ext cx="10626242" cy="923330"/>
          </a:xfrm>
          <a:prstGeom prst="rect">
            <a:avLst/>
          </a:prstGeom>
        </p:spPr>
        <p:txBody>
          <a:bodyPr wrap="none">
            <a:spAutoFit/>
          </a:bodyPr>
          <a:lstStyle/>
          <a:p>
            <a:r>
              <a:rPr lang="en-US" sz="5400" b="1" dirty="0"/>
              <a:t>Possible Effects of Medication Errors</a:t>
            </a:r>
          </a:p>
        </p:txBody>
      </p:sp>
    </p:spTree>
    <p:extLst>
      <p:ext uri="{BB962C8B-B14F-4D97-AF65-F5344CB8AC3E}">
        <p14:creationId xmlns:p14="http://schemas.microsoft.com/office/powerpoint/2010/main" val="14936322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2513</TotalTime>
  <Words>705</Words>
  <Application>Microsoft Office PowerPoint</Application>
  <PresentationFormat>Custom</PresentationFormat>
  <Paragraphs>62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Harry Skidmore</dc:creator>
  <cp:lastModifiedBy>Harry Skidmore</cp:lastModifiedBy>
  <cp:revision>47</cp:revision>
  <dcterms:created xsi:type="dcterms:W3CDTF">2018-11-18T17:41:23Z</dcterms:created>
  <dcterms:modified xsi:type="dcterms:W3CDTF">2021-09-30T01:56:31Z</dcterms:modified>
</cp:coreProperties>
</file>